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60" r:id="rId5"/>
  </p:sldMasterIdLst>
  <p:notesMasterIdLst>
    <p:notesMasterId r:id="rId55"/>
  </p:notesMasterIdLst>
  <p:handoutMasterIdLst>
    <p:handoutMasterId r:id="rId56"/>
  </p:handoutMasterIdLst>
  <p:sldIdLst>
    <p:sldId id="256" r:id="rId6"/>
    <p:sldId id="281" r:id="rId7"/>
    <p:sldId id="258" r:id="rId8"/>
    <p:sldId id="292" r:id="rId9"/>
    <p:sldId id="271" r:id="rId10"/>
    <p:sldId id="272" r:id="rId11"/>
    <p:sldId id="273" r:id="rId12"/>
    <p:sldId id="259" r:id="rId13"/>
    <p:sldId id="260" r:id="rId14"/>
    <p:sldId id="263" r:id="rId15"/>
    <p:sldId id="261" r:id="rId16"/>
    <p:sldId id="262" r:id="rId17"/>
    <p:sldId id="264" r:id="rId18"/>
    <p:sldId id="265" r:id="rId19"/>
    <p:sldId id="274" r:id="rId20"/>
    <p:sldId id="293" r:id="rId21"/>
    <p:sldId id="294" r:id="rId22"/>
    <p:sldId id="295" r:id="rId23"/>
    <p:sldId id="296" r:id="rId24"/>
    <p:sldId id="267" r:id="rId25"/>
    <p:sldId id="269" r:id="rId26"/>
    <p:sldId id="297" r:id="rId27"/>
    <p:sldId id="298" r:id="rId28"/>
    <p:sldId id="301" r:id="rId29"/>
    <p:sldId id="286" r:id="rId30"/>
    <p:sldId id="287" r:id="rId31"/>
    <p:sldId id="299" r:id="rId32"/>
    <p:sldId id="276" r:id="rId33"/>
    <p:sldId id="280" r:id="rId34"/>
    <p:sldId id="279" r:id="rId35"/>
    <p:sldId id="290" r:id="rId36"/>
    <p:sldId id="291" r:id="rId37"/>
    <p:sldId id="289" r:id="rId38"/>
    <p:sldId id="288" r:id="rId39"/>
    <p:sldId id="300" r:id="rId40"/>
    <p:sldId id="275" r:id="rId41"/>
    <p:sldId id="270" r:id="rId42"/>
    <p:sldId id="282" r:id="rId43"/>
    <p:sldId id="283" r:id="rId44"/>
    <p:sldId id="305" r:id="rId45"/>
    <p:sldId id="277" r:id="rId46"/>
    <p:sldId id="278" r:id="rId47"/>
    <p:sldId id="284" r:id="rId48"/>
    <p:sldId id="285" r:id="rId49"/>
    <p:sldId id="304" r:id="rId50"/>
    <p:sldId id="302" r:id="rId51"/>
    <p:sldId id="303" r:id="rId52"/>
    <p:sldId id="306" r:id="rId53"/>
    <p:sldId id="307" r:id="rId54"/>
  </p:sldIdLst>
  <p:sldSz cx="12188825" cy="6858000"/>
  <p:notesSz cx="6858000" cy="9144000"/>
  <p:defaultTextStyle>
    <a:defPPr rtl="0"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241" autoAdjust="0"/>
    <p:restoredTop sz="94660"/>
  </p:normalViewPr>
  <p:slideViewPr>
    <p:cSldViewPr>
      <p:cViewPr varScale="1">
        <p:scale>
          <a:sx n="107" d="100"/>
          <a:sy n="107" d="100"/>
        </p:scale>
        <p:origin x="540" y="102"/>
      </p:cViewPr>
      <p:guideLst>
        <p:guide pos="3839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90" d="100"/>
          <a:sy n="90" d="100"/>
        </p:scale>
        <p:origin x="2814" y="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handoutMaster" Target="handoutMasters/handoutMaster1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theme" Target="theme/theme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presProps" Target="presProps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główek — symbol zastępczy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l-PL" dirty="0"/>
          </a:p>
        </p:txBody>
      </p:sp>
      <p:sp>
        <p:nvSpPr>
          <p:cNvPr id="3" name="Data — symbol zastępczy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D236B9C3-FC65-4A45-BE3D-4830EE5250E4}" type="datetime1">
              <a:rPr lang="pl-PL" smtClean="0"/>
              <a:t>13.03.2024</a:t>
            </a:fld>
            <a:endParaRPr lang="pl-PL" dirty="0"/>
          </a:p>
        </p:txBody>
      </p:sp>
      <p:sp>
        <p:nvSpPr>
          <p:cNvPr id="4" name="Stopka — symbol zastępczy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l-PL" dirty="0"/>
          </a:p>
        </p:txBody>
      </p:sp>
      <p:sp>
        <p:nvSpPr>
          <p:cNvPr id="5" name="Numer slajdu — symbol zastępczy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A98ED8CD-4E4C-49AC-BDC6-2963BA49E54F}" type="slidenum">
              <a:rPr lang="pl-PL" smtClean="0"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4341795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główek — symbol zastępczy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l-PL" noProof="0" dirty="0"/>
          </a:p>
        </p:txBody>
      </p:sp>
      <p:sp>
        <p:nvSpPr>
          <p:cNvPr id="3" name="Data — symbol zastępcz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9E952C7A-7E00-43F8-B97B-93C6BD05C92E}" type="datetime1">
              <a:rPr lang="pl-PL" noProof="0" smtClean="0"/>
              <a:t>13.03.2024</a:t>
            </a:fld>
            <a:endParaRPr lang="pl-PL" noProof="0" dirty="0"/>
          </a:p>
        </p:txBody>
      </p:sp>
      <p:sp>
        <p:nvSpPr>
          <p:cNvPr id="4" name="Obraz slajdu — symbol zastępczy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l-PL" noProof="0" dirty="0"/>
          </a:p>
        </p:txBody>
      </p:sp>
      <p:sp>
        <p:nvSpPr>
          <p:cNvPr id="5" name="Notatki — symbol zastępczy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l-PL" noProof="0" dirty="0"/>
              <a:t>Kliknij, aby edytować style wzorca tekstu</a:t>
            </a:r>
          </a:p>
          <a:p>
            <a:pPr lvl="1" rtl="0"/>
            <a:r>
              <a:rPr lang="pl-PL" noProof="0" dirty="0"/>
              <a:t>Drugi poziom</a:t>
            </a:r>
          </a:p>
          <a:p>
            <a:pPr lvl="2" rtl="0"/>
            <a:r>
              <a:rPr lang="pl-PL" noProof="0" dirty="0"/>
              <a:t>Trzeci poziom</a:t>
            </a:r>
          </a:p>
          <a:p>
            <a:pPr lvl="3" rtl="0"/>
            <a:r>
              <a:rPr lang="pl-PL" noProof="0" dirty="0"/>
              <a:t>Czwarty poziom</a:t>
            </a:r>
          </a:p>
          <a:p>
            <a:pPr lvl="4" rtl="0"/>
            <a:r>
              <a:rPr lang="pl-PL" noProof="0" dirty="0"/>
              <a:t>Piąty poziom</a:t>
            </a:r>
          </a:p>
        </p:txBody>
      </p:sp>
      <p:sp>
        <p:nvSpPr>
          <p:cNvPr id="6" name="Stopka — symbol zastępczy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l-PL" noProof="0" dirty="0"/>
          </a:p>
        </p:txBody>
      </p:sp>
      <p:sp>
        <p:nvSpPr>
          <p:cNvPr id="7" name="Numer slajdu — symbol zastępczy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5FB91549-43BF-425A-AF25-75262019208C}" type="slidenum">
              <a:rPr lang="pl-PL" noProof="0" smtClean="0"/>
              <a:t>‹#›</a:t>
            </a:fld>
            <a:endParaRPr lang="pl-PL" noProof="0" dirty="0"/>
          </a:p>
        </p:txBody>
      </p:sp>
    </p:spTree>
    <p:extLst>
      <p:ext uri="{BB962C8B-B14F-4D97-AF65-F5344CB8AC3E}">
        <p14:creationId xmlns:p14="http://schemas.microsoft.com/office/powerpoint/2010/main" val="423928641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FB91549-43BF-425A-AF25-75262019208C}" type="slidenum">
              <a:rPr lang="pl-PL" noProof="0" smtClean="0"/>
              <a:t>1</a:t>
            </a:fld>
            <a:endParaRPr lang="pl-PL" noProof="0" dirty="0"/>
          </a:p>
        </p:txBody>
      </p:sp>
    </p:spTree>
    <p:extLst>
      <p:ext uri="{BB962C8B-B14F-4D97-AF65-F5344CB8AC3E}">
        <p14:creationId xmlns:p14="http://schemas.microsoft.com/office/powerpoint/2010/main" val="33977772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FB91549-43BF-425A-AF25-75262019208C}" type="slidenum">
              <a:rPr lang="pl-PL" noProof="0" smtClean="0"/>
              <a:t>33</a:t>
            </a:fld>
            <a:endParaRPr lang="pl-PL" noProof="0" dirty="0"/>
          </a:p>
        </p:txBody>
      </p:sp>
    </p:spTree>
    <p:extLst>
      <p:ext uri="{BB962C8B-B14F-4D97-AF65-F5344CB8AC3E}">
        <p14:creationId xmlns:p14="http://schemas.microsoft.com/office/powerpoint/2010/main" val="13474974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FB91549-43BF-425A-AF25-75262019208C}" type="slidenum">
              <a:rPr lang="pl-PL" noProof="0" smtClean="0"/>
              <a:t>34</a:t>
            </a:fld>
            <a:endParaRPr lang="pl-PL" noProof="0" dirty="0"/>
          </a:p>
        </p:txBody>
      </p:sp>
    </p:spTree>
    <p:extLst>
      <p:ext uri="{BB962C8B-B14F-4D97-AF65-F5344CB8AC3E}">
        <p14:creationId xmlns:p14="http://schemas.microsoft.com/office/powerpoint/2010/main" val="8745754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FB91549-43BF-425A-AF25-75262019208C}" type="slidenum">
              <a:rPr lang="pl-PL" noProof="0" smtClean="0"/>
              <a:t>36</a:t>
            </a:fld>
            <a:endParaRPr lang="pl-PL" noProof="0" dirty="0"/>
          </a:p>
        </p:txBody>
      </p:sp>
    </p:spTree>
    <p:extLst>
      <p:ext uri="{BB962C8B-B14F-4D97-AF65-F5344CB8AC3E}">
        <p14:creationId xmlns:p14="http://schemas.microsoft.com/office/powerpoint/2010/main" val="503522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FB91549-43BF-425A-AF25-75262019208C}" type="slidenum">
              <a:rPr lang="pl-PL" noProof="0" smtClean="0"/>
              <a:t>37</a:t>
            </a:fld>
            <a:endParaRPr lang="pl-PL" noProof="0" dirty="0"/>
          </a:p>
        </p:txBody>
      </p:sp>
    </p:spTree>
    <p:extLst>
      <p:ext uri="{BB962C8B-B14F-4D97-AF65-F5344CB8AC3E}">
        <p14:creationId xmlns:p14="http://schemas.microsoft.com/office/powerpoint/2010/main" val="14239726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FB91549-43BF-425A-AF25-75262019208C}" type="slidenum">
              <a:rPr lang="pl-PL" noProof="0" smtClean="0"/>
              <a:t>38</a:t>
            </a:fld>
            <a:endParaRPr lang="pl-PL" noProof="0" dirty="0"/>
          </a:p>
        </p:txBody>
      </p:sp>
    </p:spTree>
    <p:extLst>
      <p:ext uri="{BB962C8B-B14F-4D97-AF65-F5344CB8AC3E}">
        <p14:creationId xmlns:p14="http://schemas.microsoft.com/office/powerpoint/2010/main" val="18290874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FB91549-43BF-425A-AF25-75262019208C}" type="slidenum">
              <a:rPr lang="pl-PL" noProof="0" smtClean="0"/>
              <a:t>39</a:t>
            </a:fld>
            <a:endParaRPr lang="pl-PL" noProof="0" dirty="0"/>
          </a:p>
        </p:txBody>
      </p:sp>
    </p:spTree>
    <p:extLst>
      <p:ext uri="{BB962C8B-B14F-4D97-AF65-F5344CB8AC3E}">
        <p14:creationId xmlns:p14="http://schemas.microsoft.com/office/powerpoint/2010/main" val="17759741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FB91549-43BF-425A-AF25-75262019208C}" type="slidenum">
              <a:rPr lang="pl-PL" noProof="0" smtClean="0"/>
              <a:t>40</a:t>
            </a:fld>
            <a:endParaRPr lang="pl-PL" noProof="0" dirty="0"/>
          </a:p>
        </p:txBody>
      </p:sp>
    </p:spTree>
    <p:extLst>
      <p:ext uri="{BB962C8B-B14F-4D97-AF65-F5344CB8AC3E}">
        <p14:creationId xmlns:p14="http://schemas.microsoft.com/office/powerpoint/2010/main" val="26087063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FB91549-43BF-425A-AF25-75262019208C}" type="slidenum">
              <a:rPr lang="pl-PL" noProof="0" smtClean="0"/>
              <a:t>41</a:t>
            </a:fld>
            <a:endParaRPr lang="pl-PL" noProof="0" dirty="0"/>
          </a:p>
        </p:txBody>
      </p:sp>
    </p:spTree>
    <p:extLst>
      <p:ext uri="{BB962C8B-B14F-4D97-AF65-F5344CB8AC3E}">
        <p14:creationId xmlns:p14="http://schemas.microsoft.com/office/powerpoint/2010/main" val="23439562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FB91549-43BF-425A-AF25-75262019208C}" type="slidenum">
              <a:rPr lang="pl-PL" noProof="0" smtClean="0"/>
              <a:t>42</a:t>
            </a:fld>
            <a:endParaRPr lang="pl-PL" noProof="0" dirty="0"/>
          </a:p>
        </p:txBody>
      </p:sp>
    </p:spTree>
    <p:extLst>
      <p:ext uri="{BB962C8B-B14F-4D97-AF65-F5344CB8AC3E}">
        <p14:creationId xmlns:p14="http://schemas.microsoft.com/office/powerpoint/2010/main" val="31959120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FB91549-43BF-425A-AF25-75262019208C}" type="slidenum">
              <a:rPr lang="pl-PL" noProof="0" smtClean="0"/>
              <a:t>43</a:t>
            </a:fld>
            <a:endParaRPr lang="pl-PL" noProof="0" dirty="0"/>
          </a:p>
        </p:txBody>
      </p:sp>
    </p:spTree>
    <p:extLst>
      <p:ext uri="{BB962C8B-B14F-4D97-AF65-F5344CB8AC3E}">
        <p14:creationId xmlns:p14="http://schemas.microsoft.com/office/powerpoint/2010/main" val="4507145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FB91549-43BF-425A-AF25-75262019208C}" type="slidenum">
              <a:rPr lang="pl-PL" noProof="0" smtClean="0"/>
              <a:t>2</a:t>
            </a:fld>
            <a:endParaRPr lang="pl-PL" noProof="0" dirty="0"/>
          </a:p>
        </p:txBody>
      </p:sp>
    </p:spTree>
    <p:extLst>
      <p:ext uri="{BB962C8B-B14F-4D97-AF65-F5344CB8AC3E}">
        <p14:creationId xmlns:p14="http://schemas.microsoft.com/office/powerpoint/2010/main" val="78197495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FB91549-43BF-425A-AF25-75262019208C}" type="slidenum">
              <a:rPr lang="pl-PL" noProof="0" smtClean="0"/>
              <a:t>44</a:t>
            </a:fld>
            <a:endParaRPr lang="pl-PL" noProof="0" dirty="0"/>
          </a:p>
        </p:txBody>
      </p:sp>
    </p:spTree>
    <p:extLst>
      <p:ext uri="{BB962C8B-B14F-4D97-AF65-F5344CB8AC3E}">
        <p14:creationId xmlns:p14="http://schemas.microsoft.com/office/powerpoint/2010/main" val="2179820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FB91549-43BF-425A-AF25-75262019208C}" type="slidenum">
              <a:rPr lang="pl-PL" noProof="0" smtClean="0"/>
              <a:t>45</a:t>
            </a:fld>
            <a:endParaRPr lang="pl-PL" noProof="0" dirty="0"/>
          </a:p>
        </p:txBody>
      </p:sp>
    </p:spTree>
    <p:extLst>
      <p:ext uri="{BB962C8B-B14F-4D97-AF65-F5344CB8AC3E}">
        <p14:creationId xmlns:p14="http://schemas.microsoft.com/office/powerpoint/2010/main" val="14167248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FB91549-43BF-425A-AF25-75262019208C}" type="slidenum">
              <a:rPr lang="pl-PL" noProof="0" smtClean="0"/>
              <a:t>25</a:t>
            </a:fld>
            <a:endParaRPr lang="pl-PL" noProof="0" dirty="0"/>
          </a:p>
        </p:txBody>
      </p:sp>
    </p:spTree>
    <p:extLst>
      <p:ext uri="{BB962C8B-B14F-4D97-AF65-F5344CB8AC3E}">
        <p14:creationId xmlns:p14="http://schemas.microsoft.com/office/powerpoint/2010/main" val="29523325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FB91549-43BF-425A-AF25-75262019208C}" type="slidenum">
              <a:rPr lang="pl-PL" noProof="0" smtClean="0"/>
              <a:t>26</a:t>
            </a:fld>
            <a:endParaRPr lang="pl-PL" noProof="0" dirty="0"/>
          </a:p>
        </p:txBody>
      </p:sp>
    </p:spTree>
    <p:extLst>
      <p:ext uri="{BB962C8B-B14F-4D97-AF65-F5344CB8AC3E}">
        <p14:creationId xmlns:p14="http://schemas.microsoft.com/office/powerpoint/2010/main" val="20550514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FB91549-43BF-425A-AF25-75262019208C}" type="slidenum">
              <a:rPr lang="pl-PL" noProof="0" smtClean="0"/>
              <a:t>28</a:t>
            </a:fld>
            <a:endParaRPr lang="pl-PL" noProof="0" dirty="0"/>
          </a:p>
        </p:txBody>
      </p:sp>
    </p:spTree>
    <p:extLst>
      <p:ext uri="{BB962C8B-B14F-4D97-AF65-F5344CB8AC3E}">
        <p14:creationId xmlns:p14="http://schemas.microsoft.com/office/powerpoint/2010/main" val="26987857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FB91549-43BF-425A-AF25-75262019208C}" type="slidenum">
              <a:rPr lang="pl-PL" noProof="0" smtClean="0"/>
              <a:t>29</a:t>
            </a:fld>
            <a:endParaRPr lang="pl-PL" noProof="0" dirty="0"/>
          </a:p>
        </p:txBody>
      </p:sp>
    </p:spTree>
    <p:extLst>
      <p:ext uri="{BB962C8B-B14F-4D97-AF65-F5344CB8AC3E}">
        <p14:creationId xmlns:p14="http://schemas.microsoft.com/office/powerpoint/2010/main" val="35990406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FB91549-43BF-425A-AF25-75262019208C}" type="slidenum">
              <a:rPr lang="pl-PL" noProof="0" smtClean="0"/>
              <a:t>30</a:t>
            </a:fld>
            <a:endParaRPr lang="pl-PL" noProof="0" dirty="0"/>
          </a:p>
        </p:txBody>
      </p:sp>
    </p:spTree>
    <p:extLst>
      <p:ext uri="{BB962C8B-B14F-4D97-AF65-F5344CB8AC3E}">
        <p14:creationId xmlns:p14="http://schemas.microsoft.com/office/powerpoint/2010/main" val="9129757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FB91549-43BF-425A-AF25-75262019208C}" type="slidenum">
              <a:rPr lang="pl-PL" noProof="0" smtClean="0"/>
              <a:t>31</a:t>
            </a:fld>
            <a:endParaRPr lang="pl-PL" noProof="0" dirty="0"/>
          </a:p>
        </p:txBody>
      </p:sp>
    </p:spTree>
    <p:extLst>
      <p:ext uri="{BB962C8B-B14F-4D97-AF65-F5344CB8AC3E}">
        <p14:creationId xmlns:p14="http://schemas.microsoft.com/office/powerpoint/2010/main" val="39850657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FB91549-43BF-425A-AF25-75262019208C}" type="slidenum">
              <a:rPr lang="pl-PL" noProof="0" smtClean="0"/>
              <a:t>32</a:t>
            </a:fld>
            <a:endParaRPr lang="pl-PL" noProof="0" dirty="0"/>
          </a:p>
        </p:txBody>
      </p:sp>
    </p:spTree>
    <p:extLst>
      <p:ext uri="{BB962C8B-B14F-4D97-AF65-F5344CB8AC3E}">
        <p14:creationId xmlns:p14="http://schemas.microsoft.com/office/powerpoint/2010/main" val="24219515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4" descr="Widok chmur i błękitnego nieba z perspektywy osoby otoczonej szklanymi ścianami budynku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73625" y="0"/>
            <a:ext cx="7315200" cy="6858001"/>
          </a:xfrm>
          <a:prstGeom prst="rect">
            <a:avLst/>
          </a:prstGeom>
        </p:spPr>
      </p:pic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608013" y="685801"/>
            <a:ext cx="3962400" cy="4724399"/>
          </a:xfrm>
        </p:spPr>
        <p:txBody>
          <a:bodyPr rtlCol="0">
            <a:normAutofit/>
          </a:bodyPr>
          <a:lstStyle>
            <a:lvl1pPr>
              <a:defRPr sz="4800"/>
            </a:lvl1pPr>
          </a:lstStyle>
          <a:p>
            <a:pPr rtl="0"/>
            <a:r>
              <a:rPr lang="pl-PL" noProof="0"/>
              <a:t>Kliknij, aby edytować styl</a:t>
            </a:r>
            <a:endParaRPr lang="pl-PL" noProof="0" dirty="0"/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>
          <a:xfrm>
            <a:off x="608013" y="5410200"/>
            <a:ext cx="3962400" cy="762000"/>
          </a:xfrm>
        </p:spPr>
        <p:txBody>
          <a:bodyPr rtlCol="0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pl-PL" noProof="0"/>
              <a:t>Kliknij, aby edytować styl wzorca podtytułu</a:t>
            </a:r>
            <a:endParaRPr lang="pl-PL" noProof="0" dirty="0"/>
          </a:p>
        </p:txBody>
      </p:sp>
      <p:sp>
        <p:nvSpPr>
          <p:cNvPr id="8" name="Data — symbol zastępczy 7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53FEEA1-D2FA-4D87-9F7D-97F4566887AB}" type="datetime1">
              <a:rPr lang="pl-PL" noProof="0" smtClean="0"/>
              <a:t>13.03.2024</a:t>
            </a:fld>
            <a:endParaRPr lang="pl-PL" noProof="0" dirty="0"/>
          </a:p>
        </p:txBody>
      </p:sp>
      <p:sp>
        <p:nvSpPr>
          <p:cNvPr id="9" name="Stopka — symbol zastępczy 8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l-PL" noProof="0" dirty="0"/>
              <a:t>Dodaj stopkę</a:t>
            </a:r>
          </a:p>
        </p:txBody>
      </p:sp>
      <p:sp>
        <p:nvSpPr>
          <p:cNvPr id="10" name="Numer slajdu — symbol zastępczy 9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3F31473-23EB-4724-8B59-FE6D21D89FA4}" type="slidenum">
              <a:rPr lang="pl-PL" noProof="0" smtClean="0"/>
              <a:pPr/>
              <a:t>‹#›</a:t>
            </a:fld>
            <a:endParaRPr lang="pl-PL" noProof="0" dirty="0"/>
          </a:p>
        </p:txBody>
      </p:sp>
    </p:spTree>
    <p:extLst>
      <p:ext uri="{BB962C8B-B14F-4D97-AF65-F5344CB8AC3E}">
        <p14:creationId xmlns:p14="http://schemas.microsoft.com/office/powerpoint/2010/main" val="27348395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l-PL" noProof="0"/>
              <a:t>Kliknij, aby edytować styl</a:t>
            </a:r>
            <a:endParaRPr lang="pl-PL" noProof="0" dirty="0"/>
          </a:p>
        </p:txBody>
      </p:sp>
      <p:sp>
        <p:nvSpPr>
          <p:cNvPr id="3" name="Tekst pionowy — symbol zastępczy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 rtl="0"/>
            <a:r>
              <a:rPr lang="pl-PL" noProof="0"/>
              <a:t>Kliknij, aby edytować style wzorca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  <a:endParaRPr lang="pl-PL" noProof="0" dirty="0"/>
          </a:p>
        </p:txBody>
      </p:sp>
      <p:sp>
        <p:nvSpPr>
          <p:cNvPr id="4" name="Data — symbol zastępczy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F1B9B24-C938-4DC3-888C-4CCB7BF14778}" type="datetime1">
              <a:rPr lang="pl-PL" noProof="0" smtClean="0"/>
              <a:t>13.03.2024</a:t>
            </a:fld>
            <a:endParaRPr lang="pl-PL" noProof="0" dirty="0"/>
          </a:p>
        </p:txBody>
      </p:sp>
      <p:sp>
        <p:nvSpPr>
          <p:cNvPr id="5" name="Stopka — symbol zastępczy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l-PL" noProof="0" dirty="0"/>
              <a:t>Dodaj stopkę</a:t>
            </a:r>
          </a:p>
        </p:txBody>
      </p:sp>
      <p:sp>
        <p:nvSpPr>
          <p:cNvPr id="6" name="Numer slajdu — symbol zastępczy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3F31473-23EB-4724-8B59-FE6D21D89FA4}" type="slidenum">
              <a:rPr lang="pl-PL" noProof="0" smtClean="0"/>
              <a:t>‹#›</a:t>
            </a:fld>
            <a:endParaRPr lang="pl-PL" noProof="0" dirty="0"/>
          </a:p>
        </p:txBody>
      </p:sp>
    </p:spTree>
    <p:extLst>
      <p:ext uri="{BB962C8B-B14F-4D97-AF65-F5344CB8AC3E}">
        <p14:creationId xmlns:p14="http://schemas.microsoft.com/office/powerpoint/2010/main" val="2176294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/>
          <p:cNvSpPr>
            <a:spLocks noGrp="1"/>
          </p:cNvSpPr>
          <p:nvPr>
            <p:ph type="title" orient="vert"/>
          </p:nvPr>
        </p:nvSpPr>
        <p:spPr>
          <a:xfrm>
            <a:off x="10285412" y="685800"/>
            <a:ext cx="1295401" cy="5486400"/>
          </a:xfrm>
        </p:spPr>
        <p:txBody>
          <a:bodyPr vert="eaVert" rtlCol="0"/>
          <a:lstStyle/>
          <a:p>
            <a:pPr rtl="0"/>
            <a:r>
              <a:rPr lang="pl-PL" noProof="0"/>
              <a:t>Kliknij, aby edytować styl</a:t>
            </a:r>
            <a:endParaRPr lang="pl-PL" noProof="0" dirty="0"/>
          </a:p>
        </p:txBody>
      </p:sp>
      <p:sp>
        <p:nvSpPr>
          <p:cNvPr id="3" name="Tekst pionowy — symbol zastępczy 2"/>
          <p:cNvSpPr>
            <a:spLocks noGrp="1"/>
          </p:cNvSpPr>
          <p:nvPr>
            <p:ph type="body" orient="vert" idx="1"/>
          </p:nvPr>
        </p:nvSpPr>
        <p:spPr>
          <a:xfrm>
            <a:off x="608012" y="685800"/>
            <a:ext cx="9474253" cy="5486400"/>
          </a:xfrm>
        </p:spPr>
        <p:txBody>
          <a:bodyPr vert="eaVert" rtlCol="0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 rtl="0"/>
            <a:r>
              <a:rPr lang="pl-PL" noProof="0"/>
              <a:t>Kliknij, aby edytować style wzorca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  <a:endParaRPr lang="pl-PL" noProof="0" dirty="0"/>
          </a:p>
        </p:txBody>
      </p:sp>
      <p:sp>
        <p:nvSpPr>
          <p:cNvPr id="4" name="Data — symbol zastępczy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06E1148-C6B0-4E4B-AB5D-EE7B9F65DE17}" type="datetime1">
              <a:rPr lang="pl-PL" noProof="0" smtClean="0"/>
              <a:t>13.03.2024</a:t>
            </a:fld>
            <a:endParaRPr lang="pl-PL" noProof="0" dirty="0"/>
          </a:p>
        </p:txBody>
      </p:sp>
      <p:sp>
        <p:nvSpPr>
          <p:cNvPr id="5" name="Stopka — symbol zastępczy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l-PL" noProof="0" dirty="0"/>
              <a:t>Dodaj stopkę</a:t>
            </a:r>
          </a:p>
        </p:txBody>
      </p:sp>
      <p:sp>
        <p:nvSpPr>
          <p:cNvPr id="6" name="Numer slajdu — symbol zastępczy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3F31473-23EB-4724-8B59-FE6D21D89FA4}" type="slidenum">
              <a:rPr lang="pl-PL" noProof="0" smtClean="0"/>
              <a:t>‹#›</a:t>
            </a:fld>
            <a:endParaRPr lang="pl-PL" noProof="0" dirty="0"/>
          </a:p>
        </p:txBody>
      </p:sp>
    </p:spTree>
    <p:extLst>
      <p:ext uri="{BB962C8B-B14F-4D97-AF65-F5344CB8AC3E}">
        <p14:creationId xmlns:p14="http://schemas.microsoft.com/office/powerpoint/2010/main" val="3850052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E7989F5-6642-A2E7-F9A5-4B7E2E7D74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603" y="1122363"/>
            <a:ext cx="9141619" cy="2387600"/>
          </a:xfrm>
        </p:spPr>
        <p:txBody>
          <a:bodyPr anchor="b"/>
          <a:lstStyle>
            <a:lvl1pPr algn="ctr">
              <a:defRPr sz="5998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02F3A7C9-5A8B-462F-F6ED-329E7D3BE4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603" y="3602038"/>
            <a:ext cx="9141619" cy="1655762"/>
          </a:xfrm>
        </p:spPr>
        <p:txBody>
          <a:bodyPr/>
          <a:lstStyle>
            <a:lvl1pPr marL="0" indent="0" algn="ctr">
              <a:buNone/>
              <a:defRPr sz="2399"/>
            </a:lvl1pPr>
            <a:lvl2pPr marL="457063" indent="0" algn="ctr">
              <a:buNone/>
              <a:defRPr sz="1999"/>
            </a:lvl2pPr>
            <a:lvl3pPr marL="914126" indent="0" algn="ctr">
              <a:buNone/>
              <a:defRPr sz="1799"/>
            </a:lvl3pPr>
            <a:lvl4pPr marL="1371189" indent="0" algn="ctr">
              <a:buNone/>
              <a:defRPr sz="1600"/>
            </a:lvl4pPr>
            <a:lvl5pPr marL="1828251" indent="0" algn="ctr">
              <a:buNone/>
              <a:defRPr sz="1600"/>
            </a:lvl5pPr>
            <a:lvl6pPr marL="2285314" indent="0" algn="ctr">
              <a:buNone/>
              <a:defRPr sz="1600"/>
            </a:lvl6pPr>
            <a:lvl7pPr marL="2742377" indent="0" algn="ctr">
              <a:buNone/>
              <a:defRPr sz="1600"/>
            </a:lvl7pPr>
            <a:lvl8pPr marL="3199440" indent="0" algn="ctr">
              <a:buNone/>
              <a:defRPr sz="1600"/>
            </a:lvl8pPr>
            <a:lvl9pPr marL="3656503" indent="0" algn="ctr">
              <a:buNone/>
              <a:defRPr sz="1600"/>
            </a:lvl9pPr>
          </a:lstStyle>
          <a:p>
            <a:r>
              <a:rPr lang="pl-PL"/>
              <a:t>Kliknij, aby edytować styl wzorca podtytułu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9AD96682-B5F3-72D2-F37E-5009A54CEC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1494B-6F2C-464F-9C06-73412EDC0963}" type="datetimeFigureOut">
              <a:rPr lang="pl-PL" smtClean="0"/>
              <a:t>13.03.2024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C871E56C-6EC9-7461-7C60-F02F3CF55F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A1900673-C9D5-F356-C65A-B3A5A9AC1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68E69-3339-40A9-A12A-30E160CABC9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0877365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E5EB423-8DF6-D175-1DED-9E4B54DEC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87929322-CEA9-E04F-E35C-0A54DCAFC2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01A8478C-25E6-417D-438A-44AE23F8FD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1494B-6F2C-464F-9C06-73412EDC0963}" type="datetimeFigureOut">
              <a:rPr lang="pl-PL" smtClean="0"/>
              <a:t>13.03.2024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1A8B73AD-6F40-777B-1C31-5371F3B449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FB7F396A-CA10-3D41-9030-EE4D79F8D0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68E69-3339-40A9-A12A-30E160CABC9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9208261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0B53688-AFF7-2438-57D6-1D6C0F3E96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633" y="1709739"/>
            <a:ext cx="10512862" cy="2852737"/>
          </a:xfrm>
        </p:spPr>
        <p:txBody>
          <a:bodyPr anchor="b"/>
          <a:lstStyle>
            <a:lvl1pPr>
              <a:defRPr sz="5998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FBBAAF2E-6F61-EFD8-91E1-6DFC347879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633" y="4589464"/>
            <a:ext cx="10512862" cy="1500187"/>
          </a:xfrm>
        </p:spPr>
        <p:txBody>
          <a:bodyPr/>
          <a:lstStyle>
            <a:lvl1pPr marL="0" indent="0">
              <a:buNone/>
              <a:defRPr sz="2399">
                <a:solidFill>
                  <a:schemeClr val="tx1">
                    <a:tint val="75000"/>
                  </a:schemeClr>
                </a:solidFill>
              </a:defRPr>
            </a:lvl1pPr>
            <a:lvl2pPr marL="457063" indent="0">
              <a:buNone/>
              <a:defRPr sz="19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367831EC-DCC1-9590-E302-8A5AB8B029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1494B-6F2C-464F-9C06-73412EDC0963}" type="datetimeFigureOut">
              <a:rPr lang="pl-PL" smtClean="0"/>
              <a:t>13.03.2024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F85E353D-5C9F-140D-7DAB-A35E06704D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55C9114E-9743-80E5-15D5-10200E5BC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68E69-3339-40A9-A12A-30E160CABC9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294128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8ABCD00-DBB7-59B8-790D-F49032827A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0488E3D6-02E6-DA65-9CA4-D99B148573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7982" y="1825625"/>
            <a:ext cx="5180251" cy="435133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D5038149-28B1-6AE7-43BD-D9CD436AB3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0592" y="1825625"/>
            <a:ext cx="5180251" cy="435133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D102CF50-C6F3-49EF-8A24-713FCE822E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1494B-6F2C-464F-9C06-73412EDC0963}" type="datetimeFigureOut">
              <a:rPr lang="pl-PL" smtClean="0"/>
              <a:t>13.03.2024</a:t>
            </a:fld>
            <a:endParaRPr lang="pl-PL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865CF00A-FF28-E0B6-B51A-5D4848378C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6B33A2C1-A7E9-A6E4-7CC3-7D9206630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68E69-3339-40A9-A12A-30E160CABC9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86663855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1B039C1-D3D6-E6AF-807A-4E8B6D8B6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569" y="365126"/>
            <a:ext cx="10512862" cy="1325563"/>
          </a:xfrm>
        </p:spPr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06CA86BE-8627-E5CE-2E34-D180431277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570" y="1681163"/>
            <a:ext cx="5156444" cy="823912"/>
          </a:xfrm>
        </p:spPr>
        <p:txBody>
          <a:bodyPr anchor="b"/>
          <a:lstStyle>
            <a:lvl1pPr marL="0" indent="0">
              <a:buNone/>
              <a:defRPr sz="2399" b="1"/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2D7DCEA7-272B-0D22-8C80-95C363A30E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570" y="2505075"/>
            <a:ext cx="5156444" cy="368458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tekstu 4">
            <a:extLst>
              <a:ext uri="{FF2B5EF4-FFF2-40B4-BE49-F238E27FC236}">
                <a16:creationId xmlns:a16="http://schemas.microsoft.com/office/drawing/2014/main" id="{FD9349CD-E7E1-E5F0-3B06-A2BC7F66E7B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0593" y="1681163"/>
            <a:ext cx="5181838" cy="823912"/>
          </a:xfrm>
        </p:spPr>
        <p:txBody>
          <a:bodyPr anchor="b"/>
          <a:lstStyle>
            <a:lvl1pPr marL="0" indent="0">
              <a:buNone/>
              <a:defRPr sz="2399" b="1"/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Symbol zastępczy zawartości 5">
            <a:extLst>
              <a:ext uri="{FF2B5EF4-FFF2-40B4-BE49-F238E27FC236}">
                <a16:creationId xmlns:a16="http://schemas.microsoft.com/office/drawing/2014/main" id="{A0B51A96-8B4D-BFA1-CB2F-C8A3B246E8D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0593" y="2505075"/>
            <a:ext cx="5181838" cy="368458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7" name="Symbol zastępczy daty 6">
            <a:extLst>
              <a:ext uri="{FF2B5EF4-FFF2-40B4-BE49-F238E27FC236}">
                <a16:creationId xmlns:a16="http://schemas.microsoft.com/office/drawing/2014/main" id="{EA3522C1-EF24-B794-CFCE-DB7AE5A29A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1494B-6F2C-464F-9C06-73412EDC0963}" type="datetimeFigureOut">
              <a:rPr lang="pl-PL" smtClean="0"/>
              <a:t>13.03.2024</a:t>
            </a:fld>
            <a:endParaRPr lang="pl-PL"/>
          </a:p>
        </p:txBody>
      </p:sp>
      <p:sp>
        <p:nvSpPr>
          <p:cNvPr id="8" name="Symbol zastępczy stopki 7">
            <a:extLst>
              <a:ext uri="{FF2B5EF4-FFF2-40B4-BE49-F238E27FC236}">
                <a16:creationId xmlns:a16="http://schemas.microsoft.com/office/drawing/2014/main" id="{4FE46FDD-8C3F-80F2-1B39-784214CAD4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ymbol zastępczy numeru slajdu 8">
            <a:extLst>
              <a:ext uri="{FF2B5EF4-FFF2-40B4-BE49-F238E27FC236}">
                <a16:creationId xmlns:a16="http://schemas.microsoft.com/office/drawing/2014/main" id="{5681DA74-895A-8212-EA80-41BD1046D3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68E69-3339-40A9-A12A-30E160CABC9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68810941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FF4F75D-F78F-F69A-4E19-F607003A1F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0F1D2223-ABAD-6B40-58E1-F5EB52B2F3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1494B-6F2C-464F-9C06-73412EDC0963}" type="datetimeFigureOut">
              <a:rPr lang="pl-PL" smtClean="0"/>
              <a:t>13.03.2024</a:t>
            </a:fld>
            <a:endParaRPr lang="pl-PL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4BA9ABD2-0D07-545B-62E1-2177A7633A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2BC09E89-3DA5-D34D-12F3-5C28E6D81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68E69-3339-40A9-A12A-30E160CABC9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29146360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daty 1">
            <a:extLst>
              <a:ext uri="{FF2B5EF4-FFF2-40B4-BE49-F238E27FC236}">
                <a16:creationId xmlns:a16="http://schemas.microsoft.com/office/drawing/2014/main" id="{CBE5B498-FFAC-2353-8A59-0BD1B37105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1494B-6F2C-464F-9C06-73412EDC0963}" type="datetimeFigureOut">
              <a:rPr lang="pl-PL" smtClean="0"/>
              <a:t>13.03.2024</a:t>
            </a:fld>
            <a:endParaRPr lang="pl-PL"/>
          </a:p>
        </p:txBody>
      </p:sp>
      <p:sp>
        <p:nvSpPr>
          <p:cNvPr id="3" name="Symbol zastępczy stopki 2">
            <a:extLst>
              <a:ext uri="{FF2B5EF4-FFF2-40B4-BE49-F238E27FC236}">
                <a16:creationId xmlns:a16="http://schemas.microsoft.com/office/drawing/2014/main" id="{91762C22-D994-8173-9290-893E0EF4B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BA3E6545-3444-75CC-FB2E-1A59E7653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68E69-3339-40A9-A12A-30E160CABC9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23851696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FFE800F-480C-FE00-5E36-B777A6B6A3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570" y="457200"/>
            <a:ext cx="3931213" cy="1600200"/>
          </a:xfrm>
        </p:spPr>
        <p:txBody>
          <a:bodyPr anchor="b"/>
          <a:lstStyle>
            <a:lvl1pPr>
              <a:defRPr sz="3199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815E1D7F-900D-10E6-1216-2942C8C6B2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1838" y="987426"/>
            <a:ext cx="6170593" cy="4873625"/>
          </a:xfrm>
        </p:spPr>
        <p:txBody>
          <a:bodyPr/>
          <a:lstStyle>
            <a:lvl1pPr>
              <a:defRPr sz="3199"/>
            </a:lvl1pPr>
            <a:lvl2pPr>
              <a:defRPr sz="2799"/>
            </a:lvl2pPr>
            <a:lvl3pPr>
              <a:defRPr sz="2399"/>
            </a:lvl3pPr>
            <a:lvl4pPr>
              <a:defRPr sz="1999"/>
            </a:lvl4pPr>
            <a:lvl5pPr>
              <a:defRPr sz="1999"/>
            </a:lvl5pPr>
            <a:lvl6pPr>
              <a:defRPr sz="1999"/>
            </a:lvl6pPr>
            <a:lvl7pPr>
              <a:defRPr sz="1999"/>
            </a:lvl7pPr>
            <a:lvl8pPr>
              <a:defRPr sz="1999"/>
            </a:lvl8pPr>
            <a:lvl9pPr>
              <a:defRPr sz="1999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04A44A6B-4975-9097-2A00-1AA972F227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570" y="2057400"/>
            <a:ext cx="393121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EB4DFA7A-D3B1-6DA2-F1E7-FAB11ED7DC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1494B-6F2C-464F-9C06-73412EDC0963}" type="datetimeFigureOut">
              <a:rPr lang="pl-PL" smtClean="0"/>
              <a:t>13.03.2024</a:t>
            </a:fld>
            <a:endParaRPr lang="pl-PL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76CAACFF-EB11-64C1-45CB-518895D397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F12702D7-BA37-E0AA-CADA-03E3F22CA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68E69-3339-40A9-A12A-30E160CABC9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5045924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l-PL" noProof="0"/>
              <a:t>Kliknij, aby edytować styl</a:t>
            </a:r>
            <a:endParaRPr lang="pl-PL" noProof="0" dirty="0"/>
          </a:p>
        </p:txBody>
      </p:sp>
      <p:sp>
        <p:nvSpPr>
          <p:cNvPr id="3" name="Zawartość — symbol zastępczy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 rtl="0"/>
            <a:r>
              <a:rPr lang="pl-PL" noProof="0"/>
              <a:t>Kliknij, aby edytować style wzorca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  <a:endParaRPr lang="pl-PL" noProof="0" dirty="0"/>
          </a:p>
        </p:txBody>
      </p:sp>
      <p:sp>
        <p:nvSpPr>
          <p:cNvPr id="4" name="Data — symbol zastępczy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C41ED49-53BB-4A45-9FD4-08A0D00E9D00}" type="datetime1">
              <a:rPr lang="pl-PL" noProof="0" smtClean="0"/>
              <a:t>13.03.2024</a:t>
            </a:fld>
            <a:endParaRPr lang="pl-PL" noProof="0" dirty="0"/>
          </a:p>
        </p:txBody>
      </p:sp>
      <p:sp>
        <p:nvSpPr>
          <p:cNvPr id="5" name="Stopka — symbol zastępczy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l-PL" noProof="0" dirty="0"/>
              <a:t>Dodaj stopkę</a:t>
            </a:r>
          </a:p>
        </p:txBody>
      </p:sp>
      <p:sp>
        <p:nvSpPr>
          <p:cNvPr id="6" name="Numer slajdu — symbol zastępczy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3F31473-23EB-4724-8B59-FE6D21D89FA4}" type="slidenum">
              <a:rPr lang="pl-PL" noProof="0" smtClean="0"/>
              <a:t>‹#›</a:t>
            </a:fld>
            <a:endParaRPr lang="pl-PL" noProof="0" dirty="0"/>
          </a:p>
        </p:txBody>
      </p:sp>
    </p:spTree>
    <p:extLst>
      <p:ext uri="{BB962C8B-B14F-4D97-AF65-F5344CB8AC3E}">
        <p14:creationId xmlns:p14="http://schemas.microsoft.com/office/powerpoint/2010/main" val="3137862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6AB9343-9F08-F576-0236-65EA24A0C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570" y="457200"/>
            <a:ext cx="3931213" cy="1600200"/>
          </a:xfrm>
        </p:spPr>
        <p:txBody>
          <a:bodyPr anchor="b"/>
          <a:lstStyle>
            <a:lvl1pPr>
              <a:defRPr sz="3199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obrazu 2">
            <a:extLst>
              <a:ext uri="{FF2B5EF4-FFF2-40B4-BE49-F238E27FC236}">
                <a16:creationId xmlns:a16="http://schemas.microsoft.com/office/drawing/2014/main" id="{2C4E52B4-7B55-CE58-BDCC-19EA53565F4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1838" y="987426"/>
            <a:ext cx="6170593" cy="4873625"/>
          </a:xfrm>
        </p:spPr>
        <p:txBody>
          <a:bodyPr/>
          <a:lstStyle>
            <a:lvl1pPr marL="0" indent="0">
              <a:buNone/>
              <a:defRPr sz="3199"/>
            </a:lvl1pPr>
            <a:lvl2pPr marL="457063" indent="0">
              <a:buNone/>
              <a:defRPr sz="2799"/>
            </a:lvl2pPr>
            <a:lvl3pPr marL="914126" indent="0">
              <a:buNone/>
              <a:defRPr sz="2399"/>
            </a:lvl3pPr>
            <a:lvl4pPr marL="1371189" indent="0">
              <a:buNone/>
              <a:defRPr sz="1999"/>
            </a:lvl4pPr>
            <a:lvl5pPr marL="1828251" indent="0">
              <a:buNone/>
              <a:defRPr sz="1999"/>
            </a:lvl5pPr>
            <a:lvl6pPr marL="2285314" indent="0">
              <a:buNone/>
              <a:defRPr sz="1999"/>
            </a:lvl6pPr>
            <a:lvl7pPr marL="2742377" indent="0">
              <a:buNone/>
              <a:defRPr sz="1999"/>
            </a:lvl7pPr>
            <a:lvl8pPr marL="3199440" indent="0">
              <a:buNone/>
              <a:defRPr sz="1999"/>
            </a:lvl8pPr>
            <a:lvl9pPr marL="3656503" indent="0">
              <a:buNone/>
              <a:defRPr sz="1999"/>
            </a:lvl9pPr>
          </a:lstStyle>
          <a:p>
            <a:endParaRPr lang="pl-PL"/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7D96189B-64AE-E950-619B-4996AF77DE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570" y="2057400"/>
            <a:ext cx="393121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75149222-63D7-F528-8EB4-1471095C5D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1494B-6F2C-464F-9C06-73412EDC0963}" type="datetimeFigureOut">
              <a:rPr lang="pl-PL" smtClean="0"/>
              <a:t>13.03.2024</a:t>
            </a:fld>
            <a:endParaRPr lang="pl-PL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F3B57FCE-0942-CEA7-5247-A1399BA12D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580C39CB-80FB-BD24-F2AE-8FB5D196C7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68E69-3339-40A9-A12A-30E160CABC9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84585610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0246E40-F507-923F-8128-3133807818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>
            <a:extLst>
              <a:ext uri="{FF2B5EF4-FFF2-40B4-BE49-F238E27FC236}">
                <a16:creationId xmlns:a16="http://schemas.microsoft.com/office/drawing/2014/main" id="{C60B8DFD-8FAF-34CC-2C50-37986D5D10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C9EF5F9A-0616-F914-5AFD-2FCA0A54A7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1494B-6F2C-464F-9C06-73412EDC0963}" type="datetimeFigureOut">
              <a:rPr lang="pl-PL" smtClean="0"/>
              <a:t>13.03.2024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AAC865E5-C4D8-9B95-EF50-531FF19171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7F104F5D-374E-AA95-D006-91104635B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68E69-3339-40A9-A12A-30E160CABC9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10730820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>
            <a:extLst>
              <a:ext uri="{FF2B5EF4-FFF2-40B4-BE49-F238E27FC236}">
                <a16:creationId xmlns:a16="http://schemas.microsoft.com/office/drawing/2014/main" id="{BB2A9981-1078-8E7C-598A-A79009250AE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2628" y="365125"/>
            <a:ext cx="2628215" cy="5811838"/>
          </a:xfrm>
        </p:spPr>
        <p:txBody>
          <a:bodyPr vert="eaVert"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>
            <a:extLst>
              <a:ext uri="{FF2B5EF4-FFF2-40B4-BE49-F238E27FC236}">
                <a16:creationId xmlns:a16="http://schemas.microsoft.com/office/drawing/2014/main" id="{7B6B6F1F-CB59-9035-11C0-7FDF7F06D3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7982" y="365125"/>
            <a:ext cx="7732286" cy="5811838"/>
          </a:xfrm>
        </p:spPr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A9597D82-A68C-1FFD-F3C2-E56AE2670C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1494B-6F2C-464F-9C06-73412EDC0963}" type="datetimeFigureOut">
              <a:rPr lang="pl-PL" smtClean="0"/>
              <a:t>13.03.2024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5EB30CEF-0F14-C7C6-C5C3-BDDEF0C6CB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17F2363F-BD8F-4B67-EC1F-F134D287C8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68E69-3339-40A9-A12A-30E160CABC9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1124991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608013" y="2590800"/>
            <a:ext cx="8229599" cy="2819400"/>
          </a:xfrm>
        </p:spPr>
        <p:txBody>
          <a:bodyPr rtlCol="0" anchor="b">
            <a:normAutofit/>
          </a:bodyPr>
          <a:lstStyle>
            <a:lvl1pPr algn="l">
              <a:defRPr sz="4800" b="0" cap="none" baseline="0"/>
            </a:lvl1pPr>
          </a:lstStyle>
          <a:p>
            <a:pPr rtl="0"/>
            <a:r>
              <a:rPr lang="pl-PL" noProof="0"/>
              <a:t>Kliknij, aby edytować styl</a:t>
            </a:r>
            <a:endParaRPr lang="pl-PL" noProof="0" dirty="0"/>
          </a:p>
        </p:txBody>
      </p:sp>
      <p:sp>
        <p:nvSpPr>
          <p:cNvPr id="3" name="Tekst — symbol zastępczy 2"/>
          <p:cNvSpPr>
            <a:spLocks noGrp="1"/>
          </p:cNvSpPr>
          <p:nvPr>
            <p:ph type="body" idx="1"/>
          </p:nvPr>
        </p:nvSpPr>
        <p:spPr>
          <a:xfrm>
            <a:off x="606425" y="5410200"/>
            <a:ext cx="8231187" cy="762000"/>
          </a:xfrm>
        </p:spPr>
        <p:txBody>
          <a:bodyPr rtlCol="0" anchor="t">
            <a:normAutofit/>
          </a:bodyPr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l-PL" noProof="0"/>
              <a:t>Kliknij, aby edytować style wzorca tekstu</a:t>
            </a:r>
          </a:p>
        </p:txBody>
      </p:sp>
      <p:sp>
        <p:nvSpPr>
          <p:cNvPr id="7" name="Data — symbol zastępczy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B233993-1EF7-4333-84F5-BFF2AC721488}" type="datetime1">
              <a:rPr lang="pl-PL" noProof="0" smtClean="0"/>
              <a:t>13.03.2024</a:t>
            </a:fld>
            <a:endParaRPr lang="pl-PL" noProof="0" dirty="0"/>
          </a:p>
        </p:txBody>
      </p:sp>
      <p:sp>
        <p:nvSpPr>
          <p:cNvPr id="8" name="Stopka — symbol zastępczy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l-PL" noProof="0" dirty="0"/>
              <a:t>Dodaj stopkę</a:t>
            </a:r>
          </a:p>
        </p:txBody>
      </p:sp>
      <p:sp>
        <p:nvSpPr>
          <p:cNvPr id="9" name="Numer slajdu — symbol zastępczy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3F31473-23EB-4724-8B59-FE6D21D89FA4}" type="slidenum">
              <a:rPr lang="pl-PL" noProof="0" smtClean="0"/>
              <a:pPr/>
              <a:t>‹#›</a:t>
            </a:fld>
            <a:endParaRPr lang="pl-PL" noProof="0" dirty="0"/>
          </a:p>
        </p:txBody>
      </p:sp>
    </p:spTree>
    <p:extLst>
      <p:ext uri="{BB962C8B-B14F-4D97-AF65-F5344CB8AC3E}">
        <p14:creationId xmlns:p14="http://schemas.microsoft.com/office/powerpoint/2010/main" val="322511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l-PL" noProof="0"/>
              <a:t>Kliknij, aby edytować styl</a:t>
            </a:r>
            <a:endParaRPr lang="pl-PL" noProof="0" dirty="0"/>
          </a:p>
        </p:txBody>
      </p:sp>
      <p:sp>
        <p:nvSpPr>
          <p:cNvPr id="3" name="Zawartość — symbol zastępczy 2"/>
          <p:cNvSpPr>
            <a:spLocks noGrp="1"/>
          </p:cNvSpPr>
          <p:nvPr>
            <p:ph sz="half" idx="1"/>
          </p:nvPr>
        </p:nvSpPr>
        <p:spPr>
          <a:xfrm>
            <a:off x="1293813" y="685800"/>
            <a:ext cx="5029200" cy="4191000"/>
          </a:xfrm>
        </p:spPr>
        <p:txBody>
          <a:bodyPr rtlCol="0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rtl="0"/>
            <a:r>
              <a:rPr lang="pl-PL" noProof="0"/>
              <a:t>Kliknij, aby edytować style wzorca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  <a:endParaRPr lang="pl-PL" noProof="0" dirty="0"/>
          </a:p>
        </p:txBody>
      </p:sp>
      <p:sp>
        <p:nvSpPr>
          <p:cNvPr id="4" name="Zawartość — symbol zastępczy 3"/>
          <p:cNvSpPr>
            <a:spLocks noGrp="1"/>
          </p:cNvSpPr>
          <p:nvPr>
            <p:ph sz="half" idx="2"/>
          </p:nvPr>
        </p:nvSpPr>
        <p:spPr>
          <a:xfrm>
            <a:off x="6551614" y="685800"/>
            <a:ext cx="5029199" cy="4191000"/>
          </a:xfrm>
        </p:spPr>
        <p:txBody>
          <a:bodyPr rtlCol="0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rtl="0"/>
            <a:r>
              <a:rPr lang="pl-PL" noProof="0"/>
              <a:t>Kliknij, aby edytować style wzorca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  <a:endParaRPr lang="pl-PL" noProof="0" dirty="0"/>
          </a:p>
        </p:txBody>
      </p:sp>
      <p:sp>
        <p:nvSpPr>
          <p:cNvPr id="5" name="Data — symbol zastępczy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5FBF28E-40C0-4A8B-BF15-4B640C02E851}" type="datetime1">
              <a:rPr lang="pl-PL" noProof="0" smtClean="0"/>
              <a:t>13.03.2024</a:t>
            </a:fld>
            <a:endParaRPr lang="pl-PL" noProof="0" dirty="0"/>
          </a:p>
        </p:txBody>
      </p:sp>
      <p:sp>
        <p:nvSpPr>
          <p:cNvPr id="6" name="Stopka — symbol zastępczy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l-PL" noProof="0" dirty="0"/>
              <a:t>Dodaj stopkę</a:t>
            </a:r>
          </a:p>
        </p:txBody>
      </p:sp>
      <p:sp>
        <p:nvSpPr>
          <p:cNvPr id="7" name="Numer slajdu — symbol zastępczy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3F31473-23EB-4724-8B59-FE6D21D89FA4}" type="slidenum">
              <a:rPr lang="pl-PL" noProof="0" smtClean="0"/>
              <a:t>‹#›</a:t>
            </a:fld>
            <a:endParaRPr lang="pl-PL" noProof="0" dirty="0"/>
          </a:p>
        </p:txBody>
      </p:sp>
    </p:spTree>
    <p:extLst>
      <p:ext uri="{BB962C8B-B14F-4D97-AF65-F5344CB8AC3E}">
        <p14:creationId xmlns:p14="http://schemas.microsoft.com/office/powerpoint/2010/main" val="3897013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pl-PL" noProof="0"/>
              <a:t>Kliknij, aby edytować styl</a:t>
            </a:r>
            <a:endParaRPr lang="pl-PL" noProof="0" dirty="0"/>
          </a:p>
        </p:txBody>
      </p:sp>
      <p:sp>
        <p:nvSpPr>
          <p:cNvPr id="3" name="Tekst — symbol zastępczy 2"/>
          <p:cNvSpPr>
            <a:spLocks noGrp="1"/>
          </p:cNvSpPr>
          <p:nvPr>
            <p:ph type="body" idx="1"/>
          </p:nvPr>
        </p:nvSpPr>
        <p:spPr>
          <a:xfrm>
            <a:off x="1293664" y="685800"/>
            <a:ext cx="5029200" cy="99060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3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l-PL" noProof="0"/>
              <a:t>Kliknij, aby edytować style wzorca tekstu</a:t>
            </a:r>
          </a:p>
        </p:txBody>
      </p:sp>
      <p:sp>
        <p:nvSpPr>
          <p:cNvPr id="4" name="Zawartość — symbol zastępczy 3"/>
          <p:cNvSpPr>
            <a:spLocks noGrp="1"/>
          </p:cNvSpPr>
          <p:nvPr>
            <p:ph sz="half" idx="2"/>
          </p:nvPr>
        </p:nvSpPr>
        <p:spPr>
          <a:xfrm>
            <a:off x="1293664" y="1676400"/>
            <a:ext cx="5029200" cy="3200400"/>
          </a:xfrm>
        </p:spPr>
        <p:txBody>
          <a:bodyPr rtlCol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pl-PL" noProof="0"/>
              <a:t>Kliknij, aby edytować style wzorca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  <a:endParaRPr lang="pl-PL" noProof="0" dirty="0"/>
          </a:p>
        </p:txBody>
      </p:sp>
      <p:sp>
        <p:nvSpPr>
          <p:cNvPr id="5" name="Tekst — symbol zastępczy 4"/>
          <p:cNvSpPr>
            <a:spLocks noGrp="1"/>
          </p:cNvSpPr>
          <p:nvPr>
            <p:ph type="body" sz="quarter" idx="3"/>
          </p:nvPr>
        </p:nvSpPr>
        <p:spPr>
          <a:xfrm>
            <a:off x="6551613" y="685800"/>
            <a:ext cx="5029200" cy="99060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3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l-PL" noProof="0"/>
              <a:t>Kliknij, aby edytować style wzorca tekstu</a:t>
            </a:r>
          </a:p>
        </p:txBody>
      </p:sp>
      <p:sp>
        <p:nvSpPr>
          <p:cNvPr id="6" name="Zawartość — symbol zastępczy 5"/>
          <p:cNvSpPr>
            <a:spLocks noGrp="1"/>
          </p:cNvSpPr>
          <p:nvPr>
            <p:ph sz="quarter" idx="4"/>
          </p:nvPr>
        </p:nvSpPr>
        <p:spPr>
          <a:xfrm>
            <a:off x="6550025" y="1676400"/>
            <a:ext cx="5029200" cy="3200400"/>
          </a:xfrm>
        </p:spPr>
        <p:txBody>
          <a:bodyPr rtlCol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pl-PL" noProof="0"/>
              <a:t>Kliknij, aby edytować style wzorca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  <a:endParaRPr lang="pl-PL" noProof="0" dirty="0"/>
          </a:p>
        </p:txBody>
      </p:sp>
      <p:sp>
        <p:nvSpPr>
          <p:cNvPr id="7" name="Data — symbol zastępczy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4EBCF77-EF08-4ADD-9CA9-2BD2088B0CB5}" type="datetime1">
              <a:rPr lang="pl-PL" noProof="0" smtClean="0"/>
              <a:t>13.03.2024</a:t>
            </a:fld>
            <a:endParaRPr lang="pl-PL" noProof="0" dirty="0"/>
          </a:p>
        </p:txBody>
      </p:sp>
      <p:sp>
        <p:nvSpPr>
          <p:cNvPr id="8" name="Stopka — symbol zastępczy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l-PL" noProof="0" dirty="0"/>
              <a:t>Dodaj stopkę</a:t>
            </a:r>
          </a:p>
        </p:txBody>
      </p:sp>
      <p:sp>
        <p:nvSpPr>
          <p:cNvPr id="9" name="Numer slajdu — symbol zastępczy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3F31473-23EB-4724-8B59-FE6D21D89FA4}" type="slidenum">
              <a:rPr lang="pl-PL" noProof="0" smtClean="0"/>
              <a:t>‹#›</a:t>
            </a:fld>
            <a:endParaRPr lang="pl-PL" noProof="0" dirty="0"/>
          </a:p>
        </p:txBody>
      </p:sp>
    </p:spTree>
    <p:extLst>
      <p:ext uri="{BB962C8B-B14F-4D97-AF65-F5344CB8AC3E}">
        <p14:creationId xmlns:p14="http://schemas.microsoft.com/office/powerpoint/2010/main" val="513096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l-PL" noProof="0"/>
              <a:t>Kliknij, aby edytować styl</a:t>
            </a:r>
            <a:endParaRPr lang="pl-PL" noProof="0" dirty="0"/>
          </a:p>
        </p:txBody>
      </p:sp>
      <p:sp>
        <p:nvSpPr>
          <p:cNvPr id="3" name="Data — symbol zastępczy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92355B5-24D8-4FA0-8BCB-6283249E21A2}" type="datetime1">
              <a:rPr lang="pl-PL" noProof="0" smtClean="0"/>
              <a:t>13.03.2024</a:t>
            </a:fld>
            <a:endParaRPr lang="pl-PL" noProof="0" dirty="0"/>
          </a:p>
        </p:txBody>
      </p:sp>
      <p:sp>
        <p:nvSpPr>
          <p:cNvPr id="4" name="Stopka — symbol zastępczy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l-PL" noProof="0" dirty="0"/>
              <a:t>Dodaj stopkę</a:t>
            </a:r>
          </a:p>
        </p:txBody>
      </p:sp>
      <p:sp>
        <p:nvSpPr>
          <p:cNvPr id="5" name="Numer slajdu — symbol zastępczy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3F31473-23EB-4724-8B59-FE6D21D89FA4}" type="slidenum">
              <a:rPr lang="pl-PL" noProof="0" smtClean="0"/>
              <a:t>‹#›</a:t>
            </a:fld>
            <a:endParaRPr lang="pl-PL" noProof="0" dirty="0"/>
          </a:p>
        </p:txBody>
      </p:sp>
    </p:spTree>
    <p:extLst>
      <p:ext uri="{BB962C8B-B14F-4D97-AF65-F5344CB8AC3E}">
        <p14:creationId xmlns:p14="http://schemas.microsoft.com/office/powerpoint/2010/main" val="3134428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a — symbol zastępczy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9B34204-5C4D-4355-8202-229A80FA8672}" type="datetime1">
              <a:rPr lang="pl-PL" noProof="0" smtClean="0"/>
              <a:t>13.03.2024</a:t>
            </a:fld>
            <a:endParaRPr lang="pl-PL" noProof="0" dirty="0"/>
          </a:p>
        </p:txBody>
      </p:sp>
      <p:sp>
        <p:nvSpPr>
          <p:cNvPr id="3" name="Stopka — symbol zastępczy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l-PL" noProof="0" dirty="0"/>
              <a:t>Dodaj stopkę</a:t>
            </a:r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3F31473-23EB-4724-8B59-FE6D21D89FA4}" type="slidenum">
              <a:rPr lang="pl-PL" noProof="0" smtClean="0"/>
              <a:t>‹#›</a:t>
            </a:fld>
            <a:endParaRPr lang="pl-PL" noProof="0" dirty="0"/>
          </a:p>
        </p:txBody>
      </p:sp>
    </p:spTree>
    <p:extLst>
      <p:ext uri="{BB962C8B-B14F-4D97-AF65-F5344CB8AC3E}">
        <p14:creationId xmlns:p14="http://schemas.microsoft.com/office/powerpoint/2010/main" val="1910311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608014" y="685800"/>
            <a:ext cx="3962400" cy="4724400"/>
          </a:xfrm>
        </p:spPr>
        <p:txBody>
          <a:bodyPr rtlCol="0" anchor="b">
            <a:noAutofit/>
          </a:bodyPr>
          <a:lstStyle>
            <a:lvl1pPr algn="l">
              <a:defRPr sz="3600" b="0"/>
            </a:lvl1pPr>
          </a:lstStyle>
          <a:p>
            <a:pPr rtl="0"/>
            <a:r>
              <a:rPr lang="pl-PL" noProof="0"/>
              <a:t>Kliknij, aby edytować styl</a:t>
            </a:r>
            <a:endParaRPr lang="pl-PL" noProof="0" dirty="0"/>
          </a:p>
        </p:txBody>
      </p:sp>
      <p:sp>
        <p:nvSpPr>
          <p:cNvPr id="3" name="Zawartość — symbol zastępczy 2"/>
          <p:cNvSpPr>
            <a:spLocks noGrp="1"/>
          </p:cNvSpPr>
          <p:nvPr>
            <p:ph idx="1"/>
          </p:nvPr>
        </p:nvSpPr>
        <p:spPr>
          <a:xfrm>
            <a:off x="4875212" y="685800"/>
            <a:ext cx="6704171" cy="5486400"/>
          </a:xfrm>
        </p:spPr>
        <p:txBody>
          <a:bodyPr rtlCol="0"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 baseline="0"/>
            </a:lvl6pPr>
            <a:lvl7pPr>
              <a:defRPr sz="1800" baseline="0"/>
            </a:lvl7pPr>
            <a:lvl8pPr>
              <a:defRPr sz="1800" baseline="0"/>
            </a:lvl8pPr>
            <a:lvl9pPr>
              <a:defRPr sz="1800" baseline="0"/>
            </a:lvl9pPr>
          </a:lstStyle>
          <a:p>
            <a:pPr lvl="0" rtl="0"/>
            <a:r>
              <a:rPr lang="pl-PL" noProof="0"/>
              <a:t>Kliknij, aby edytować style wzorca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  <a:endParaRPr lang="pl-PL" noProof="0" dirty="0"/>
          </a:p>
        </p:txBody>
      </p:sp>
      <p:sp>
        <p:nvSpPr>
          <p:cNvPr id="4" name="Tekst — symbol zastępczy 3"/>
          <p:cNvSpPr>
            <a:spLocks noGrp="1"/>
          </p:cNvSpPr>
          <p:nvPr>
            <p:ph type="body" sz="half" idx="2"/>
          </p:nvPr>
        </p:nvSpPr>
        <p:spPr>
          <a:xfrm>
            <a:off x="608013" y="5410200"/>
            <a:ext cx="3962400" cy="762000"/>
          </a:xfrm>
        </p:spPr>
        <p:txBody>
          <a:bodyPr rtlCol="0">
            <a:normAutofit/>
          </a:bodyPr>
          <a:lstStyle>
            <a:lvl1pPr marL="0" indent="0">
              <a:spcBef>
                <a:spcPts val="0"/>
              </a:spcBef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l-PL" noProof="0"/>
              <a:t>Kliknij, aby edytować style wzorca tekstu</a:t>
            </a:r>
          </a:p>
        </p:txBody>
      </p:sp>
      <p:sp>
        <p:nvSpPr>
          <p:cNvPr id="5" name="Data — symbol zastępczy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8E958A3-9A3F-4C63-871F-926EB533970E}" type="datetime1">
              <a:rPr lang="pl-PL" noProof="0" smtClean="0"/>
              <a:t>13.03.2024</a:t>
            </a:fld>
            <a:endParaRPr lang="pl-PL" noProof="0" dirty="0"/>
          </a:p>
        </p:txBody>
      </p:sp>
      <p:sp>
        <p:nvSpPr>
          <p:cNvPr id="6" name="Stopka — symbol zastępczy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l-PL" noProof="0" dirty="0"/>
              <a:t>Dodaj stopkę</a:t>
            </a:r>
          </a:p>
        </p:txBody>
      </p:sp>
      <p:sp>
        <p:nvSpPr>
          <p:cNvPr id="7" name="Numer slajdu — symbol zastępczy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3F31473-23EB-4724-8B59-FE6D21D89FA4}" type="slidenum">
              <a:rPr lang="pl-PL" noProof="0" smtClean="0"/>
              <a:t>‹#›</a:t>
            </a:fld>
            <a:endParaRPr lang="pl-PL" noProof="0" dirty="0"/>
          </a:p>
        </p:txBody>
      </p:sp>
    </p:spTree>
    <p:extLst>
      <p:ext uri="{BB962C8B-B14F-4D97-AF65-F5344CB8AC3E}">
        <p14:creationId xmlns:p14="http://schemas.microsoft.com/office/powerpoint/2010/main" val="2234726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608014" y="685800"/>
            <a:ext cx="3962400" cy="4724400"/>
          </a:xfrm>
        </p:spPr>
        <p:txBody>
          <a:bodyPr rtlCol="0" anchor="b">
            <a:normAutofit/>
          </a:bodyPr>
          <a:lstStyle>
            <a:lvl1pPr algn="l">
              <a:defRPr sz="3600" b="0"/>
            </a:lvl1pPr>
          </a:lstStyle>
          <a:p>
            <a:pPr rtl="0"/>
            <a:r>
              <a:rPr lang="pl-PL" noProof="0"/>
              <a:t>Kliknij, aby edytować styl</a:t>
            </a:r>
            <a:endParaRPr lang="pl-PL" noProof="0" dirty="0"/>
          </a:p>
        </p:txBody>
      </p:sp>
      <p:sp>
        <p:nvSpPr>
          <p:cNvPr id="3" name="Obraz — symbol zastępczy 2" descr="Pusty symbol zastępczy pozwalający dodać obraz. Kliknij symbol zastępczy i wybierz obraz, który chcesz dodać"/>
          <p:cNvSpPr>
            <a:spLocks noGrp="1"/>
          </p:cNvSpPr>
          <p:nvPr>
            <p:ph type="pic" idx="1"/>
          </p:nvPr>
        </p:nvSpPr>
        <p:spPr>
          <a:xfrm>
            <a:off x="4875213" y="685800"/>
            <a:ext cx="6705600" cy="5486400"/>
          </a:xfrm>
          <a:ln w="63500">
            <a:solidFill>
              <a:schemeClr val="bg1"/>
            </a:solidFill>
            <a:miter lim="800000"/>
          </a:ln>
        </p:spPr>
        <p:txBody>
          <a:bodyPr rtlCol="0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4" name="Tekst — symbol zastępczy 3"/>
          <p:cNvSpPr>
            <a:spLocks noGrp="1"/>
          </p:cNvSpPr>
          <p:nvPr>
            <p:ph type="body" sz="half" idx="2"/>
          </p:nvPr>
        </p:nvSpPr>
        <p:spPr>
          <a:xfrm>
            <a:off x="608013" y="5410200"/>
            <a:ext cx="3962400" cy="762000"/>
          </a:xfrm>
        </p:spPr>
        <p:txBody>
          <a:bodyPr rtlCol="0">
            <a:normAutofit/>
          </a:bodyPr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l-PL" noProof="0"/>
              <a:t>Kliknij, aby edytować style wzorca tekstu</a:t>
            </a:r>
          </a:p>
        </p:txBody>
      </p:sp>
      <p:sp>
        <p:nvSpPr>
          <p:cNvPr id="5" name="Data — symbol zastępczy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0469A0C-BD5A-49F1-8E14-EFC5048D745A}" type="datetime1">
              <a:rPr lang="pl-PL" noProof="0" smtClean="0"/>
              <a:t>13.03.2024</a:t>
            </a:fld>
            <a:endParaRPr lang="pl-PL" noProof="0" dirty="0"/>
          </a:p>
        </p:txBody>
      </p:sp>
      <p:sp>
        <p:nvSpPr>
          <p:cNvPr id="6" name="Stopka — symbol zastępczy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l-PL" noProof="0" dirty="0"/>
              <a:t>Dodaj stopkę</a:t>
            </a:r>
          </a:p>
        </p:txBody>
      </p:sp>
      <p:sp>
        <p:nvSpPr>
          <p:cNvPr id="7" name="Numer slajdu — symbol zastępczy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3F31473-23EB-4724-8B59-FE6D21D89FA4}" type="slidenum">
              <a:rPr lang="pl-PL" noProof="0" smtClean="0"/>
              <a:t>‹#›</a:t>
            </a:fld>
            <a:endParaRPr lang="pl-PL" noProof="0" dirty="0"/>
          </a:p>
        </p:txBody>
      </p:sp>
    </p:spTree>
    <p:extLst>
      <p:ext uri="{BB962C8B-B14F-4D97-AF65-F5344CB8AC3E}">
        <p14:creationId xmlns:p14="http://schemas.microsoft.com/office/powerpoint/2010/main" val="3352041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— symbol zastępczy 1"/>
          <p:cNvSpPr>
            <a:spLocks noGrp="1"/>
          </p:cNvSpPr>
          <p:nvPr>
            <p:ph type="title"/>
          </p:nvPr>
        </p:nvSpPr>
        <p:spPr>
          <a:xfrm>
            <a:off x="609441" y="5105400"/>
            <a:ext cx="10971372" cy="1066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pl-PL" noProof="0" dirty="0"/>
              <a:t>Kliknij, aby edytować styl wzorca tytułu</a:t>
            </a:r>
          </a:p>
        </p:txBody>
      </p:sp>
      <p:sp>
        <p:nvSpPr>
          <p:cNvPr id="3" name="Tekst — symbol zastępczy 2"/>
          <p:cNvSpPr>
            <a:spLocks noGrp="1"/>
          </p:cNvSpPr>
          <p:nvPr>
            <p:ph type="body" idx="1"/>
          </p:nvPr>
        </p:nvSpPr>
        <p:spPr>
          <a:xfrm>
            <a:off x="1293813" y="685800"/>
            <a:ext cx="10287000" cy="4190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pl-PL" noProof="0" dirty="0"/>
              <a:t>Kliknij, aby edytować style wzorca tekstu</a:t>
            </a:r>
          </a:p>
          <a:p>
            <a:pPr lvl="1" rtl="0"/>
            <a:r>
              <a:rPr lang="pl-PL" noProof="0" dirty="0"/>
              <a:t>Drugi poziom</a:t>
            </a:r>
          </a:p>
          <a:p>
            <a:pPr lvl="2" rtl="0"/>
            <a:r>
              <a:rPr lang="pl-PL" noProof="0" dirty="0"/>
              <a:t>Trzeci poziom</a:t>
            </a:r>
          </a:p>
          <a:p>
            <a:pPr lvl="3" rtl="0"/>
            <a:r>
              <a:rPr lang="pl-PL" noProof="0" dirty="0"/>
              <a:t>Czwarty poziom</a:t>
            </a:r>
          </a:p>
          <a:p>
            <a:pPr lvl="4" rtl="0"/>
            <a:r>
              <a:rPr lang="pl-PL" noProof="0" dirty="0"/>
              <a:t>Piąty poziom</a:t>
            </a:r>
          </a:p>
        </p:txBody>
      </p:sp>
      <p:sp>
        <p:nvSpPr>
          <p:cNvPr id="4" name="Data — symbol zastępczy 3"/>
          <p:cNvSpPr>
            <a:spLocks noGrp="1"/>
          </p:cNvSpPr>
          <p:nvPr>
            <p:ph type="dt" sz="half" idx="2"/>
          </p:nvPr>
        </p:nvSpPr>
        <p:spPr>
          <a:xfrm>
            <a:off x="609441" y="6356351"/>
            <a:ext cx="28440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fld id="{40BD398F-82E2-4D4A-8DAB-A585A42EE8B7}" type="datetime1">
              <a:rPr lang="pl-PL" noProof="0" smtClean="0"/>
              <a:t>13.03.2024</a:t>
            </a:fld>
            <a:endParaRPr lang="pl-PL" noProof="0" dirty="0"/>
          </a:p>
        </p:txBody>
      </p:sp>
      <p:sp>
        <p:nvSpPr>
          <p:cNvPr id="5" name="Stopka — symbol zastępczy 4"/>
          <p:cNvSpPr>
            <a:spLocks noGrp="1"/>
          </p:cNvSpPr>
          <p:nvPr>
            <p:ph type="ftr" sz="quarter" idx="3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r>
              <a:rPr lang="pl-PL" noProof="0" dirty="0"/>
              <a:t>Dodaj stopkę</a:t>
            </a:r>
          </a:p>
        </p:txBody>
      </p:sp>
      <p:sp>
        <p:nvSpPr>
          <p:cNvPr id="6" name="Numer slajdu — symbol zastępczy 5"/>
          <p:cNvSpPr>
            <a:spLocks noGrp="1"/>
          </p:cNvSpPr>
          <p:nvPr>
            <p:ph type="sldNum" sz="quarter" idx="4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fld id="{A3F31473-23EB-4724-8B59-FE6D21D89FA4}" type="slidenum">
              <a:rPr lang="pl-PL" noProof="0" smtClean="0"/>
              <a:pPr/>
              <a:t>‹#›</a:t>
            </a:fld>
            <a:endParaRPr lang="pl-PL" noProof="0" dirty="0"/>
          </a:p>
        </p:txBody>
      </p:sp>
    </p:spTree>
    <p:extLst>
      <p:ext uri="{BB962C8B-B14F-4D97-AF65-F5344CB8AC3E}">
        <p14:creationId xmlns:p14="http://schemas.microsoft.com/office/powerpoint/2010/main" val="3449289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tx1"/>
        </a:buClr>
        <a:buSzPct val="80000"/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15950" indent="-285750" algn="l" defTabSz="914400" rtl="0" eaLnBrk="1" latinLnBrk="0" hangingPunct="1">
        <a:lnSpc>
          <a:spcPct val="90000"/>
        </a:lnSpc>
        <a:spcBef>
          <a:spcPts val="600"/>
        </a:spcBef>
        <a:buSzPct val="80000"/>
        <a:buFont typeface="Corbel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96696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80744" indent="-283464" algn="l" defTabSz="914400" rtl="0" eaLnBrk="1" latinLnBrk="0" hangingPunct="1">
        <a:lnSpc>
          <a:spcPct val="90000"/>
        </a:lnSpc>
        <a:spcBef>
          <a:spcPts val="600"/>
        </a:spcBef>
        <a:buFont typeface="Corbel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764792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SzPct val="8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148840" indent="-283464" algn="l" defTabSz="914400" rtl="0" eaLnBrk="1" latinLnBrk="0" hangingPunct="1">
        <a:lnSpc>
          <a:spcPct val="90000"/>
        </a:lnSpc>
        <a:spcBef>
          <a:spcPts val="600"/>
        </a:spcBef>
        <a:buFont typeface="Corbel" pitchFamily="34" charset="0"/>
        <a:buChar char="–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532888" indent="-228600" algn="l" defTabSz="914400" rtl="0" eaLnBrk="1" latinLnBrk="0" hangingPunct="1">
        <a:lnSpc>
          <a:spcPct val="90000"/>
        </a:lnSpc>
        <a:spcBef>
          <a:spcPts val="600"/>
        </a:spcBef>
        <a:buSzPct val="80000"/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916936" indent="-283464" algn="l" defTabSz="914400" rtl="0" eaLnBrk="1" latinLnBrk="0" hangingPunct="1">
        <a:lnSpc>
          <a:spcPct val="90000"/>
        </a:lnSpc>
        <a:spcBef>
          <a:spcPts val="600"/>
        </a:spcBef>
        <a:buFont typeface="Corbel" pitchFamily="34" charset="0"/>
        <a:buChar char="–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300984" indent="-228600" algn="l" defTabSz="914400" rtl="0" eaLnBrk="1" latinLnBrk="0" hangingPunct="1">
        <a:lnSpc>
          <a:spcPct val="90000"/>
        </a:lnSpc>
        <a:spcBef>
          <a:spcPts val="600"/>
        </a:spcBef>
        <a:buSzPct val="8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ytułu 1">
            <a:extLst>
              <a:ext uri="{FF2B5EF4-FFF2-40B4-BE49-F238E27FC236}">
                <a16:creationId xmlns:a16="http://schemas.microsoft.com/office/drawing/2014/main" id="{CAB0C7CE-5BEF-D717-4D32-C7A6BB754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982" y="365126"/>
            <a:ext cx="1051286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E7046729-5BB0-5DA2-D35A-5701647BAA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7982" y="1825625"/>
            <a:ext cx="1051286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CFAD0406-A83B-B843-747B-2D51EC9C7E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7982" y="6356351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61494B-6F2C-464F-9C06-73412EDC0963}" type="datetimeFigureOut">
              <a:rPr lang="pl-PL" smtClean="0"/>
              <a:t>13.03.2024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654AE5A7-34C9-1D4E-23E8-6EFCD252F0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7549" y="6356351"/>
            <a:ext cx="41137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10F5B7EE-C279-94E3-B59C-7F1E94A96F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08357" y="6356351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F68E69-3339-40A9-A12A-30E160CABC9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0232801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126" rtl="0" eaLnBrk="1" latinLnBrk="0" hangingPunct="1">
        <a:lnSpc>
          <a:spcPct val="90000"/>
        </a:lnSpc>
        <a:spcBef>
          <a:spcPct val="0"/>
        </a:spcBef>
        <a:buNone/>
        <a:defRPr sz="43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31" indent="-228531" algn="l" defTabSz="914126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799" kern="1200">
          <a:solidFill>
            <a:schemeClr val="tx1"/>
          </a:solidFill>
          <a:latin typeface="+mn-lt"/>
          <a:ea typeface="+mn-ea"/>
          <a:cs typeface="+mn-cs"/>
        </a:defRPr>
      </a:lvl1pPr>
      <a:lvl2pPr marL="685594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142657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3pPr>
      <a:lvl4pPr marL="1599720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2056783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513846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970908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427971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885034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26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9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1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7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6.jpeg"/><Relationship Id="rId4" Type="http://schemas.openxmlformats.org/officeDocument/2006/relationships/image" Target="../media/image25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5.jpg"/><Relationship Id="rId5" Type="http://schemas.openxmlformats.org/officeDocument/2006/relationships/image" Target="../media/image34.jpeg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worldgovernmentsummit.org/events/2024/world-government-summit-2024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computerworld.com/article/3711746/windows-11-ai-features.html" TargetMode="External"/><Relationship Id="rId3" Type="http://schemas.openxmlformats.org/officeDocument/2006/relationships/image" Target="../media/image45.jpeg"/><Relationship Id="rId7" Type="http://schemas.openxmlformats.org/officeDocument/2006/relationships/image" Target="../media/image4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jpeg"/><Relationship Id="rId5" Type="http://schemas.openxmlformats.org/officeDocument/2006/relationships/image" Target="../media/image47.jpeg"/><Relationship Id="rId4" Type="http://schemas.openxmlformats.org/officeDocument/2006/relationships/image" Target="../media/image46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5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hyperlink" Target="https://help.openai.com/en/articles/4936856-what-are-tokens-and-how-to-count-them" TargetMode="External"/><Relationship Id="rId4" Type="http://schemas.openxmlformats.org/officeDocument/2006/relationships/hyperlink" Target="https://platform.openai.com/docs/models/gpt-4-and-gpt-4-turbo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hat.openai.com/share/aaea5f0e-a8cf-4f59-a160-6f8fdf85d101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zdnet.com/article/chatgpt-vs-chatgpt-plus-is-it-worth-the-subscription-fee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jp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reativecommons.org/licenses/by-nc-sa/3.0/" TargetMode="External"/><Relationship Id="rId4" Type="http://schemas.openxmlformats.org/officeDocument/2006/relationships/hyperlink" Target="https://aprendiendoarduino.wordpress.com/tag/api-rest/" TargetMode="Externa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platform.openai.com/login?launch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hyperlink" Target="https://openai.com/pricing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romptengineering.org/master-prompt-engineering-demystifying-prompting-through-a-structured-approach/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jC4v5AS4RIM" TargetMode="Externa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insomnia007/ai-htt" TargetMode="External"/><Relationship Id="rId1" Type="http://schemas.openxmlformats.org/officeDocument/2006/relationships/slideLayout" Target="../slideLayouts/slideLayout1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insomnia007/ai-htt" TargetMode="Externa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0.png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00764" y="116632"/>
            <a:ext cx="4625495" cy="2736304"/>
          </a:xfrm>
        </p:spPr>
        <p:txBody>
          <a:bodyPr rtlCol="0">
            <a:normAutofit/>
          </a:bodyPr>
          <a:lstStyle/>
          <a:p>
            <a:pPr rtl="0">
              <a:lnSpc>
                <a:spcPct val="120000"/>
              </a:lnSpc>
            </a:pPr>
            <a:r>
              <a:rPr lang="en-US" b="0" i="0" dirty="0">
                <a:solidFill>
                  <a:srgbClr val="666666"/>
                </a:solidFill>
                <a:effectLst/>
                <a:latin typeface="Open Sans" pitchFamily="2" charset="0"/>
              </a:rPr>
              <a:t>Content Creation Strategies using Chat GPT Online Version and API</a:t>
            </a:r>
            <a:endParaRPr lang="pl-PL" dirty="0"/>
          </a:p>
        </p:txBody>
      </p:sp>
      <p:sp>
        <p:nvSpPr>
          <p:cNvPr id="3" name="Podtytuł 2"/>
          <p:cNvSpPr>
            <a:spLocks noGrp="1"/>
          </p:cNvSpPr>
          <p:nvPr>
            <p:ph type="body" sz="half" idx="2"/>
          </p:nvPr>
        </p:nvSpPr>
        <p:spPr>
          <a:xfrm>
            <a:off x="234562" y="4437112"/>
            <a:ext cx="3962400" cy="762000"/>
          </a:xfrm>
        </p:spPr>
        <p:txBody>
          <a:bodyPr rtlCol="0">
            <a:normAutofit/>
          </a:bodyPr>
          <a:lstStyle/>
          <a:p>
            <a:pPr rtl="0"/>
            <a:r>
              <a:rPr lang="pl-PL" dirty="0"/>
              <a:t>Adam Balcerzak</a:t>
            </a:r>
          </a:p>
          <a:p>
            <a:pPr rtl="0"/>
            <a:r>
              <a:rPr lang="pl-PL" dirty="0"/>
              <a:t>Marcin Łączyński</a:t>
            </a:r>
          </a:p>
        </p:txBody>
      </p:sp>
      <p:pic>
        <p:nvPicPr>
          <p:cNvPr id="5" name="Obraz 4" descr="Obraz zawierający zrzut ekranu, Grafika, design&#10;&#10;Opis wygenerowany automatycznie">
            <a:extLst>
              <a:ext uri="{FF2B5EF4-FFF2-40B4-BE49-F238E27FC236}">
                <a16:creationId xmlns:a16="http://schemas.microsoft.com/office/drawing/2014/main" id="{DC23210A-60AB-04FD-F386-C78A37DCA98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562" y="5445224"/>
            <a:ext cx="2114998" cy="1109863"/>
          </a:xfrm>
          <a:prstGeom prst="rect">
            <a:avLst/>
          </a:prstGeom>
        </p:spPr>
      </p:pic>
      <p:pic>
        <p:nvPicPr>
          <p:cNvPr id="9" name="Symbol zastępczy obrazu 8" descr="Obraz zawierający tekst, obwód, elektronika, Inżynieria elektroniczna&#10;&#10;Opis wygenerowany automatycznie">
            <a:extLst>
              <a:ext uri="{FF2B5EF4-FFF2-40B4-BE49-F238E27FC236}">
                <a16:creationId xmlns:a16="http://schemas.microsoft.com/office/drawing/2014/main" id="{7104B66C-63C3-878C-6F6B-442A30FEC0EB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68" b="15637"/>
          <a:stretch/>
        </p:blipFill>
        <p:spPr bwMode="auto">
          <a:xfrm>
            <a:off x="4875213" y="692696"/>
            <a:ext cx="6705600" cy="4968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080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1707FC24-6981-43D9-B525-C7832BA22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796" y="312261"/>
            <a:ext cx="4331179" cy="6177943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4" name="Symbol zastępczy zawartości 4" descr="Obraz zawierający kula, Wielobarwność, Jaskrawoniebieski, niebieskie&#10;&#10;Opis wygenerowany automatycznie">
            <a:extLst>
              <a:ext uri="{FF2B5EF4-FFF2-40B4-BE49-F238E27FC236}">
                <a16:creationId xmlns:a16="http://schemas.microsoft.com/office/drawing/2014/main" id="{43D1DE26-0698-D6B3-5DB7-2212EEE346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9605" y="492890"/>
            <a:ext cx="6334063" cy="4140709"/>
          </a:xfrm>
          <a:prstGeom prst="rect">
            <a:avLst/>
          </a:prstGeom>
        </p:spPr>
      </p:pic>
      <p:pic>
        <p:nvPicPr>
          <p:cNvPr id="6" name="Obraz 5" descr="Obraz zawierający Grafika, logo, symbol, Czcionka&#10;&#10;Opis wygenerowany automatycznie">
            <a:extLst>
              <a:ext uri="{FF2B5EF4-FFF2-40B4-BE49-F238E27FC236}">
                <a16:creationId xmlns:a16="http://schemas.microsoft.com/office/drawing/2014/main" id="{CF015E06-A7F2-9077-4BD5-F41DCB03632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9605" y="4703431"/>
            <a:ext cx="6334063" cy="1666441"/>
          </a:xfrm>
          <a:prstGeom prst="rect">
            <a:avLst/>
          </a:prstGeom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8002AD19-C59B-D65B-B1D5-9B31E75225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756" y="743650"/>
            <a:ext cx="3475720" cy="4961232"/>
          </a:xfrm>
        </p:spPr>
        <p:txBody>
          <a:bodyPr vert="horz" lIns="91416" tIns="45708" rIns="91416" bIns="45708" rtlCol="0" anchor="ctr">
            <a:normAutofit/>
          </a:bodyPr>
          <a:lstStyle/>
          <a:p>
            <a:pPr algn="ctr"/>
            <a:r>
              <a:rPr lang="pl-PL" sz="4799" dirty="0" err="1">
                <a:solidFill>
                  <a:srgbClr val="FFFFFF"/>
                </a:solidFill>
              </a:rPr>
              <a:t>Monopoly</a:t>
            </a:r>
            <a:r>
              <a:rPr lang="pl-PL" sz="4799" dirty="0">
                <a:solidFill>
                  <a:srgbClr val="FFFFFF"/>
                </a:solidFill>
              </a:rPr>
              <a:t>?</a:t>
            </a:r>
            <a:endParaRPr lang="en-US" sz="4799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32441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93898FF-D987-4B0E-BFB4-85F5EB356D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892"/>
            <a:ext cx="12185778" cy="68562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31A4873-64D0-418B-BA9D-D99C52A5FB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893"/>
            <a:ext cx="12185778" cy="6856214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799" dirty="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516C1EB-8D62-4BF0-92B5-02E6AE43B1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893"/>
            <a:ext cx="12185778" cy="6860593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A737E5B8-8F31-4942-B159-B213C4D6D8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893"/>
            <a:ext cx="12185778" cy="6856214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799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3" y="893"/>
            <a:ext cx="12185778" cy="68562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126"/>
            <a:endParaRPr lang="en-US" sz="1799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12128B6-ED88-4712-866F-66C86EE346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6538" y="893"/>
            <a:ext cx="11143077" cy="6868934"/>
          </a:xfrm>
          <a:prstGeom prst="rect">
            <a:avLst/>
          </a:prstGeom>
          <a:solidFill>
            <a:schemeClr val="bg1"/>
          </a:solidFill>
          <a:ln w="349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799" b="1">
              <a:ln w="22225">
                <a:solidFill>
                  <a:srgbClr val="ED7D31"/>
                </a:solidFill>
                <a:prstDash val="solid"/>
              </a:ln>
              <a:solidFill>
                <a:srgbClr val="ED7D31">
                  <a:lumMod val="40000"/>
                  <a:lumOff val="60000"/>
                </a:srgbClr>
              </a:solidFill>
              <a:latin typeface="Calibri" panose="020F0502020204030204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8F7E3AD2-174B-2FE2-6448-5DAE5506AF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4721" y="2982493"/>
            <a:ext cx="3794852" cy="712581"/>
          </a:xfrm>
        </p:spPr>
        <p:txBody>
          <a:bodyPr vert="horz" lIns="91416" tIns="45708" rIns="91416" bIns="45708" rtlCol="0" anchor="t">
            <a:normAutofit fontScale="90000"/>
          </a:bodyPr>
          <a:lstStyle/>
          <a:p>
            <a:r>
              <a:rPr lang="pl-PL" sz="4799" dirty="0" err="1"/>
              <a:t>Duopoly</a:t>
            </a:r>
            <a:r>
              <a:rPr lang="pl-PL" sz="4799" dirty="0"/>
              <a:t>?</a:t>
            </a:r>
            <a:endParaRPr lang="en-US" sz="4799" dirty="0"/>
          </a:p>
        </p:txBody>
      </p:sp>
      <p:pic>
        <p:nvPicPr>
          <p:cNvPr id="7" name="Grafika 6">
            <a:extLst>
              <a:ext uri="{FF2B5EF4-FFF2-40B4-BE49-F238E27FC236}">
                <a16:creationId xmlns:a16="http://schemas.microsoft.com/office/drawing/2014/main" id="{C81FC9AA-F3E4-B71D-530E-167164961E5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55942" y="172564"/>
            <a:ext cx="2577303" cy="3166220"/>
          </a:xfrm>
          <a:prstGeom prst="rect">
            <a:avLst/>
          </a:prstGeom>
        </p:spPr>
      </p:pic>
      <p:pic>
        <p:nvPicPr>
          <p:cNvPr id="5" name="Symbol zastępczy zawartości 4" descr="Obraz zawierający kula, Wielobarwność, Jaskrawoniebieski, niebieskie&#10;&#10;Opis wygenerowany automatycznie">
            <a:extLst>
              <a:ext uri="{FF2B5EF4-FFF2-40B4-BE49-F238E27FC236}">
                <a16:creationId xmlns:a16="http://schemas.microsoft.com/office/drawing/2014/main" id="{1063FE13-B82C-C561-6B83-3AB5B76AE8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6822" y="3519214"/>
            <a:ext cx="4815544" cy="3166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5645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9825EEB4-E185-4371-A8FF-AF57010F7B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893"/>
            <a:ext cx="12188825" cy="68562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24A7BEF4-BF16-5A29-AFB4-594D78CF24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773" y="1125312"/>
            <a:ext cx="4022312" cy="3199567"/>
          </a:xfrm>
        </p:spPr>
        <p:txBody>
          <a:bodyPr vert="horz" lIns="91416" tIns="45708" rIns="91416" bIns="45708" rtlCol="0" anchor="b">
            <a:normAutofit/>
          </a:bodyPr>
          <a:lstStyle/>
          <a:p>
            <a:r>
              <a:rPr lang="pl-PL" sz="4799" dirty="0" err="1"/>
              <a:t>Specialised</a:t>
            </a:r>
            <a:r>
              <a:rPr lang="pl-PL" sz="4799" dirty="0"/>
              <a:t> </a:t>
            </a:r>
            <a:r>
              <a:rPr lang="pl-PL" sz="4799" dirty="0" err="1"/>
              <a:t>models</a:t>
            </a:r>
            <a:endParaRPr lang="en-US" sz="4799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EA2E5B2-7E46-41D7-993E-1472B65ED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132" y="347593"/>
            <a:ext cx="146266" cy="70390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7" name="Obraz 6" descr="Obraz zawierający Grafika, clipart, projekt graficzny, symbol&#10;&#10;Opis wygenerowany automatycznie">
            <a:extLst>
              <a:ext uri="{FF2B5EF4-FFF2-40B4-BE49-F238E27FC236}">
                <a16:creationId xmlns:a16="http://schemas.microsoft.com/office/drawing/2014/main" id="{B0A8598D-97E9-0029-B938-2B7C03FB99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0564" y="579716"/>
            <a:ext cx="2340254" cy="2340254"/>
          </a:xfrm>
          <a:prstGeom prst="rect">
            <a:avLst/>
          </a:prstGeom>
        </p:spPr>
      </p:pic>
      <p:pic>
        <p:nvPicPr>
          <p:cNvPr id="5" name="Symbol zastępczy zawartości 4" descr="Obraz zawierający Grafika, Wielobarwność, projekt graficzny, krąg&#10;&#10;Opis wygenerowany automatycznie">
            <a:extLst>
              <a:ext uri="{FF2B5EF4-FFF2-40B4-BE49-F238E27FC236}">
                <a16:creationId xmlns:a16="http://schemas.microsoft.com/office/drawing/2014/main" id="{F4C56472-D732-4CF7-1F7A-2D9CAA4707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7864" y="579716"/>
            <a:ext cx="2340254" cy="234025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789E161B-D345-4E9F-985D-649330815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8313" y="4546629"/>
            <a:ext cx="4022312" cy="18283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9" name="Obraz 8" descr="Obraz zawierający logo, Czcionka, Grafika, design&#10;&#10;Opis wygenerowany automatycznie">
            <a:extLst>
              <a:ext uri="{FF2B5EF4-FFF2-40B4-BE49-F238E27FC236}">
                <a16:creationId xmlns:a16="http://schemas.microsoft.com/office/drawing/2014/main" id="{9E90B67F-EED2-CF31-27FD-D5776328E5A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53" t="28332" r="8329" b="31992"/>
          <a:stretch/>
        </p:blipFill>
        <p:spPr>
          <a:xfrm>
            <a:off x="5550997" y="3848689"/>
            <a:ext cx="5982229" cy="1590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5477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52476"/>
            <a:ext cx="12188825" cy="73635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6A4D0CE1-E4FE-C555-E47A-25B37F2EE0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387" y="644192"/>
            <a:ext cx="11208005" cy="744642"/>
          </a:xfrm>
        </p:spPr>
        <p:txBody>
          <a:bodyPr vert="horz" lIns="91416" tIns="45708" rIns="91416" bIns="45708" rtlCol="0" anchor="ctr">
            <a:normAutofit/>
          </a:bodyPr>
          <a:lstStyle/>
          <a:p>
            <a:pPr algn="ctr"/>
            <a:r>
              <a:rPr lang="pl-PL" sz="3199" dirty="0" err="1">
                <a:solidFill>
                  <a:schemeClr val="bg1"/>
                </a:solidFill>
              </a:rPr>
              <a:t>App</a:t>
            </a:r>
            <a:r>
              <a:rPr lang="pl-PL" sz="3199" dirty="0">
                <a:solidFill>
                  <a:schemeClr val="bg1"/>
                </a:solidFill>
              </a:rPr>
              <a:t> market?</a:t>
            </a:r>
            <a:endParaRPr lang="en-US" sz="3199" dirty="0">
              <a:solidFill>
                <a:schemeClr val="bg1"/>
              </a:solidFill>
            </a:endParaRPr>
          </a:p>
        </p:txBody>
      </p:sp>
      <p:pic>
        <p:nvPicPr>
          <p:cNvPr id="5" name="Symbol zastępczy zawartości 4" descr="Obraz zawierający tekst, Czcionka, Strona internetowa, zrzut ekranu&#10;&#10;Opis wygenerowany automatycznie">
            <a:extLst>
              <a:ext uri="{FF2B5EF4-FFF2-40B4-BE49-F238E27FC236}">
                <a16:creationId xmlns:a16="http://schemas.microsoft.com/office/drawing/2014/main" id="{3024165A-C152-82AB-7FFA-7D0AB4AE80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353" y="1675684"/>
            <a:ext cx="9550118" cy="4393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9515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D739AEE9-BC8A-DD8B-ABD2-711EBCBD0B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981" y="365924"/>
            <a:ext cx="10512862" cy="743045"/>
          </a:xfrm>
        </p:spPr>
        <p:txBody>
          <a:bodyPr/>
          <a:lstStyle/>
          <a:p>
            <a:r>
              <a:rPr lang="pl-PL" dirty="0"/>
              <a:t>Chaos</a:t>
            </a:r>
          </a:p>
        </p:txBody>
      </p:sp>
      <p:pic>
        <p:nvPicPr>
          <p:cNvPr id="5" name="Symbol zastępczy zawartości 4" descr="Obraz zawierający tekst, Ludzka twarz, kobieta, Osoba płci żeńskiej&#10;&#10;Opis wygenerowany automatycznie">
            <a:extLst>
              <a:ext uri="{FF2B5EF4-FFF2-40B4-BE49-F238E27FC236}">
                <a16:creationId xmlns:a16="http://schemas.microsoft.com/office/drawing/2014/main" id="{2C3BD81E-DDF5-059B-5B02-27FFB9506D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8904" y="1404455"/>
            <a:ext cx="3670499" cy="2064655"/>
          </a:xfrm>
        </p:spPr>
      </p:pic>
      <p:pic>
        <p:nvPicPr>
          <p:cNvPr id="12" name="Obraz 11">
            <a:extLst>
              <a:ext uri="{FF2B5EF4-FFF2-40B4-BE49-F238E27FC236}">
                <a16:creationId xmlns:a16="http://schemas.microsoft.com/office/drawing/2014/main" id="{256983F7-63B9-CD37-FE31-0556D89DB9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9845" y="4433194"/>
            <a:ext cx="4071351" cy="2401764"/>
          </a:xfrm>
          <a:prstGeom prst="rect">
            <a:avLst/>
          </a:prstGeom>
        </p:spPr>
      </p:pic>
      <p:pic>
        <p:nvPicPr>
          <p:cNvPr id="14" name="Obraz 13">
            <a:extLst>
              <a:ext uri="{FF2B5EF4-FFF2-40B4-BE49-F238E27FC236}">
                <a16:creationId xmlns:a16="http://schemas.microsoft.com/office/drawing/2014/main" id="{7F9212B7-D64E-3D04-0EA9-5B83C052AE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38750" y="277908"/>
            <a:ext cx="3050075" cy="6187679"/>
          </a:xfrm>
          <a:prstGeom prst="rect">
            <a:avLst/>
          </a:prstGeom>
        </p:spPr>
      </p:pic>
      <p:pic>
        <p:nvPicPr>
          <p:cNvPr id="4" name="Obraz 3" descr="Obraz zawierający Ludzka twarz, osoba, uśmiech, Czoło&#10;&#10;Opis wygenerowany automatycznie">
            <a:extLst>
              <a:ext uri="{FF2B5EF4-FFF2-40B4-BE49-F238E27FC236}">
                <a16:creationId xmlns:a16="http://schemas.microsoft.com/office/drawing/2014/main" id="{3F96A696-B270-97A2-886C-22C216A4A17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2479" y="3169687"/>
            <a:ext cx="3665271" cy="3665271"/>
          </a:xfrm>
          <a:prstGeom prst="rect">
            <a:avLst/>
          </a:prstGeom>
        </p:spPr>
      </p:pic>
      <p:pic>
        <p:nvPicPr>
          <p:cNvPr id="7" name="Obraz 6" descr="Obraz zawierający tekst, zrzut ekranu, Strona internetowa, oprogramowanie&#10;&#10;Opis wygenerowany automatycznie">
            <a:extLst>
              <a:ext uri="{FF2B5EF4-FFF2-40B4-BE49-F238E27FC236}">
                <a16:creationId xmlns:a16="http://schemas.microsoft.com/office/drawing/2014/main" id="{2CEEDF79-CC15-3B08-5109-FCA7BD810CA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349" y="1250375"/>
            <a:ext cx="5282491" cy="3196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770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ADA8AE1-2BF7-6438-032F-CEBAB4420E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Biggest</a:t>
            </a:r>
            <a:r>
              <a:rPr lang="pl-PL" dirty="0"/>
              <a:t> </a:t>
            </a:r>
            <a:r>
              <a:rPr lang="pl-PL" dirty="0" err="1"/>
              <a:t>looser</a:t>
            </a:r>
            <a:r>
              <a:rPr lang="pl-PL" dirty="0"/>
              <a:t>? (but not </a:t>
            </a:r>
            <a:r>
              <a:rPr lang="pl-PL" dirty="0" err="1"/>
              <a:t>why</a:t>
            </a:r>
            <a:r>
              <a:rPr lang="pl-PL" dirty="0"/>
              <a:t> </a:t>
            </a: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would</a:t>
            </a:r>
            <a:r>
              <a:rPr lang="pl-PL" dirty="0"/>
              <a:t> </a:t>
            </a:r>
            <a:r>
              <a:rPr lang="pl-PL" dirty="0" err="1"/>
              <a:t>think</a:t>
            </a:r>
            <a:r>
              <a:rPr lang="pl-PL" dirty="0"/>
              <a:t>)</a:t>
            </a:r>
          </a:p>
        </p:txBody>
      </p:sp>
      <p:pic>
        <p:nvPicPr>
          <p:cNvPr id="9" name="Obraz 8">
            <a:extLst>
              <a:ext uri="{FF2B5EF4-FFF2-40B4-BE49-F238E27FC236}">
                <a16:creationId xmlns:a16="http://schemas.microsoft.com/office/drawing/2014/main" id="{B22C553C-0493-9633-ADD0-4A65C372A4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518890"/>
            <a:ext cx="12188825" cy="5338217"/>
          </a:xfrm>
          <a:prstGeom prst="rect">
            <a:avLst/>
          </a:prstGeom>
        </p:spPr>
      </p:pic>
      <p:sp>
        <p:nvSpPr>
          <p:cNvPr id="10" name="Prostokąt 9">
            <a:extLst>
              <a:ext uri="{FF2B5EF4-FFF2-40B4-BE49-F238E27FC236}">
                <a16:creationId xmlns:a16="http://schemas.microsoft.com/office/drawing/2014/main" id="{163FC741-A02E-9D4F-E9C9-825784ABFAF3}"/>
              </a:ext>
            </a:extLst>
          </p:cNvPr>
          <p:cNvSpPr/>
          <p:nvPr/>
        </p:nvSpPr>
        <p:spPr>
          <a:xfrm>
            <a:off x="7252925" y="1518889"/>
            <a:ext cx="3113325" cy="603549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r>
              <a:rPr lang="pl-PL" sz="2399" b="1" dirty="0">
                <a:solidFill>
                  <a:prstClr val="white"/>
                </a:solidFill>
                <a:latin typeface="Calibri" panose="020F0502020204030204"/>
              </a:rPr>
              <a:t>100% AI </a:t>
            </a:r>
            <a:r>
              <a:rPr lang="pl-PL" sz="2399" b="1" dirty="0" err="1">
                <a:solidFill>
                  <a:prstClr val="white"/>
                </a:solidFill>
                <a:latin typeface="Calibri" panose="020F0502020204030204"/>
              </a:rPr>
              <a:t>content</a:t>
            </a:r>
            <a:r>
              <a:rPr lang="pl-PL" sz="2399" b="1" dirty="0">
                <a:solidFill>
                  <a:prstClr val="white"/>
                </a:solidFill>
                <a:latin typeface="Calibri" panose="020F0502020204030204"/>
              </a:rPr>
              <a:t> (!!!)</a:t>
            </a:r>
          </a:p>
        </p:txBody>
      </p:sp>
    </p:spTree>
    <p:extLst>
      <p:ext uri="{BB962C8B-B14F-4D97-AF65-F5344CB8AC3E}">
        <p14:creationId xmlns:p14="http://schemas.microsoft.com/office/powerpoint/2010/main" val="41080010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014ED887-EDD9-16F4-E832-3B204E3BDC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4799" dirty="0"/>
              <a:t>The </a:t>
            </a:r>
            <a:r>
              <a:rPr lang="pl-PL" sz="4799" dirty="0" err="1"/>
              <a:t>threats</a:t>
            </a:r>
            <a:r>
              <a:rPr lang="pl-PL" sz="4799" dirty="0"/>
              <a:t> to AI market as we </a:t>
            </a:r>
            <a:r>
              <a:rPr lang="pl-PL" sz="4799" dirty="0" err="1"/>
              <a:t>know</a:t>
            </a:r>
            <a:r>
              <a:rPr lang="pl-PL" sz="4799" dirty="0"/>
              <a:t> </a:t>
            </a:r>
            <a:r>
              <a:rPr lang="pl-PL" sz="4799" dirty="0" err="1"/>
              <a:t>it</a:t>
            </a:r>
            <a:endParaRPr lang="pl-PL" sz="4799" dirty="0"/>
          </a:p>
        </p:txBody>
      </p:sp>
      <p:sp>
        <p:nvSpPr>
          <p:cNvPr id="5" name="Symbol zastępczy tekstu 4">
            <a:extLst>
              <a:ext uri="{FF2B5EF4-FFF2-40B4-BE49-F238E27FC236}">
                <a16:creationId xmlns:a16="http://schemas.microsoft.com/office/drawing/2014/main" id="{B617F249-A797-E858-F034-F43F06F166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9557010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132C6E75-96DD-266B-9EF3-8D6AB3DCF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Risk</a:t>
            </a:r>
            <a:r>
              <a:rPr lang="pl-PL" dirty="0"/>
              <a:t> 1: Model </a:t>
            </a:r>
            <a:r>
              <a:rPr lang="pl-PL" dirty="0" err="1"/>
              <a:t>Collapse</a:t>
            </a:r>
            <a:endParaRPr lang="pl-PL" dirty="0"/>
          </a:p>
        </p:txBody>
      </p:sp>
      <p:pic>
        <p:nvPicPr>
          <p:cNvPr id="7" name="Symbol zastępczy zawartości 6" descr="Obraz zawierający Ludzka twarz, ubrania, portret, obraz&#10;&#10;Opis wygenerowany automatycznie">
            <a:extLst>
              <a:ext uri="{FF2B5EF4-FFF2-40B4-BE49-F238E27FC236}">
                <a16:creationId xmlns:a16="http://schemas.microsoft.com/office/drawing/2014/main" id="{3CF106BB-04A5-2059-AAED-131A3598CB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4276" y="1899914"/>
            <a:ext cx="5800273" cy="4350205"/>
          </a:xfrm>
        </p:spPr>
      </p:pic>
    </p:spTree>
    <p:extLst>
      <p:ext uri="{BB962C8B-B14F-4D97-AF65-F5344CB8AC3E}">
        <p14:creationId xmlns:p14="http://schemas.microsoft.com/office/powerpoint/2010/main" val="14032110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132C6E75-96DD-266B-9EF3-8D6AB3DCF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Risk</a:t>
            </a:r>
            <a:r>
              <a:rPr lang="pl-PL" dirty="0"/>
              <a:t> 2: </a:t>
            </a:r>
            <a:r>
              <a:rPr lang="pl-PL" dirty="0" err="1"/>
              <a:t>Pesky</a:t>
            </a:r>
            <a:r>
              <a:rPr lang="pl-PL" dirty="0"/>
              <a:t> </a:t>
            </a:r>
            <a:r>
              <a:rPr lang="pl-PL" dirty="0" err="1"/>
              <a:t>lawyers</a:t>
            </a:r>
            <a:r>
              <a:rPr lang="pl-PL" dirty="0"/>
              <a:t> and </a:t>
            </a:r>
            <a:r>
              <a:rPr lang="pl-PL" dirty="0" err="1"/>
              <a:t>demanding</a:t>
            </a:r>
            <a:r>
              <a:rPr lang="pl-PL" dirty="0"/>
              <a:t> </a:t>
            </a:r>
            <a:r>
              <a:rPr lang="pl-PL" dirty="0" err="1"/>
              <a:t>artists</a:t>
            </a:r>
            <a:endParaRPr lang="pl-PL" dirty="0"/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42C031DE-E201-CB7A-DCD3-075A95934D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7788" y="1581752"/>
            <a:ext cx="5184126" cy="5031064"/>
          </a:xfrm>
          <a:prstGeom prst="rect">
            <a:avLst/>
          </a:prstGeom>
        </p:spPr>
      </p:pic>
      <p:pic>
        <p:nvPicPr>
          <p:cNvPr id="9" name="Obraz 8">
            <a:extLst>
              <a:ext uri="{FF2B5EF4-FFF2-40B4-BE49-F238E27FC236}">
                <a16:creationId xmlns:a16="http://schemas.microsoft.com/office/drawing/2014/main" id="{DE9C0C20-5A2B-AC47-59F1-7AD0E5C9A5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911" y="1906155"/>
            <a:ext cx="4379532" cy="4379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7827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4DD939E-1AF6-2950-D7B0-92E8E09B6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Report from the </a:t>
            </a:r>
            <a:r>
              <a:rPr lang="pl-PL" dirty="0" err="1"/>
              <a:t>trenches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4085EB3C-79E5-9CE4-E6CB-8B9653B55B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7981" y="1826042"/>
            <a:ext cx="5060950" cy="4350205"/>
          </a:xfrm>
        </p:spPr>
        <p:txBody>
          <a:bodyPr/>
          <a:lstStyle/>
          <a:p>
            <a:r>
              <a:rPr lang="pl-PL" dirty="0" err="1"/>
              <a:t>Cases</a:t>
            </a:r>
            <a:r>
              <a:rPr lang="pl-PL" dirty="0"/>
              <a:t> </a:t>
            </a:r>
            <a:r>
              <a:rPr lang="pl-PL" dirty="0" err="1"/>
              <a:t>dismissed</a:t>
            </a:r>
            <a:r>
              <a:rPr lang="pl-PL" dirty="0"/>
              <a:t>:</a:t>
            </a:r>
          </a:p>
          <a:p>
            <a:pPr lvl="1"/>
            <a:r>
              <a:rPr lang="pl-PL" dirty="0"/>
              <a:t>Assumption </a:t>
            </a:r>
            <a:r>
              <a:rPr lang="pl-PL" dirty="0" err="1"/>
              <a:t>that</a:t>
            </a:r>
            <a:r>
              <a:rPr lang="pl-PL" dirty="0"/>
              <a:t> AI stores </a:t>
            </a:r>
            <a:r>
              <a:rPr lang="pl-PL" dirty="0" err="1"/>
              <a:t>training</a:t>
            </a:r>
            <a:r>
              <a:rPr lang="pl-PL" dirty="0"/>
              <a:t> </a:t>
            </a:r>
            <a:r>
              <a:rPr lang="pl-PL" dirty="0" err="1"/>
              <a:t>material</a:t>
            </a:r>
            <a:r>
              <a:rPr lang="pl-PL" dirty="0"/>
              <a:t> in a </a:t>
            </a:r>
            <a:r>
              <a:rPr lang="pl-PL" dirty="0" err="1"/>
              <a:t>direct</a:t>
            </a:r>
            <a:r>
              <a:rPr lang="pl-PL" dirty="0"/>
              <a:t> form </a:t>
            </a:r>
            <a:r>
              <a:rPr lang="pl-PL" dirty="0" err="1"/>
              <a:t>inside</a:t>
            </a:r>
            <a:r>
              <a:rPr lang="pl-PL" dirty="0"/>
              <a:t> the model</a:t>
            </a:r>
          </a:p>
          <a:p>
            <a:pPr lvl="1"/>
            <a:r>
              <a:rPr lang="pl-PL" dirty="0"/>
              <a:t>Assumption </a:t>
            </a:r>
            <a:r>
              <a:rPr lang="pl-PL" dirty="0" err="1"/>
              <a:t>that</a:t>
            </a:r>
            <a:r>
              <a:rPr lang="pl-PL" dirty="0"/>
              <a:t> AI was </a:t>
            </a:r>
            <a:r>
              <a:rPr lang="pl-PL" dirty="0" err="1"/>
              <a:t>trained</a:t>
            </a:r>
            <a:r>
              <a:rPr lang="pl-PL" dirty="0"/>
              <a:t> on </a:t>
            </a:r>
            <a:r>
              <a:rPr lang="pl-PL" dirty="0" err="1"/>
              <a:t>illegal</a:t>
            </a:r>
            <a:r>
              <a:rPr lang="pl-PL" dirty="0"/>
              <a:t> </a:t>
            </a:r>
            <a:r>
              <a:rPr lang="pl-PL" dirty="0" err="1"/>
              <a:t>copies</a:t>
            </a:r>
            <a:r>
              <a:rPr lang="pl-PL" dirty="0"/>
              <a:t> of </a:t>
            </a:r>
            <a:r>
              <a:rPr lang="pl-PL" dirty="0" err="1"/>
              <a:t>books</a:t>
            </a:r>
            <a:endParaRPr lang="pl-PL" dirty="0"/>
          </a:p>
        </p:txBody>
      </p:sp>
      <p:pic>
        <p:nvPicPr>
          <p:cNvPr id="5" name="Obraz 4" descr="Obraz zawierający pojazd, niebo, na wolnym powietrzu, broń&#10;&#10;Opis wygenerowany automatycznie">
            <a:extLst>
              <a:ext uri="{FF2B5EF4-FFF2-40B4-BE49-F238E27FC236}">
                <a16:creationId xmlns:a16="http://schemas.microsoft.com/office/drawing/2014/main" id="{20988F1C-8D8B-DAF3-9AB1-57F2A82AD6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5475" y="1403758"/>
            <a:ext cx="5453349" cy="5453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5213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>
            <a:extLst>
              <a:ext uri="{FF2B5EF4-FFF2-40B4-BE49-F238E27FC236}">
                <a16:creationId xmlns:a16="http://schemas.microsoft.com/office/drawing/2014/main" id="{273BF3FE-7728-D0EE-3920-253F25ED1B7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12" r="1936"/>
          <a:stretch/>
        </p:blipFill>
        <p:spPr>
          <a:xfrm>
            <a:off x="-98276" y="116632"/>
            <a:ext cx="12313368" cy="6664943"/>
          </a:xfrm>
          <a:prstGeom prst="rect">
            <a:avLst/>
          </a:prstGeom>
        </p:spPr>
      </p:pic>
      <p:sp>
        <p:nvSpPr>
          <p:cNvPr id="7" name="pole tekstowe 6">
            <a:extLst>
              <a:ext uri="{FF2B5EF4-FFF2-40B4-BE49-F238E27FC236}">
                <a16:creationId xmlns:a16="http://schemas.microsoft.com/office/drawing/2014/main" id="{46F06E99-1A5C-DE66-992A-B83C5DCB880A}"/>
              </a:ext>
            </a:extLst>
          </p:cNvPr>
          <p:cNvSpPr txBox="1"/>
          <p:nvPr/>
        </p:nvSpPr>
        <p:spPr>
          <a:xfrm>
            <a:off x="2205980" y="5157192"/>
            <a:ext cx="589058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400" b="0" i="0" strike="noStrike" dirty="0">
                <a:solidFill>
                  <a:srgbClr val="8AB4F8"/>
                </a:solidFill>
                <a:effectLst/>
                <a:latin typeface="arial" panose="020B0604020202020204" pitchFamily="34" charset="0"/>
              </a:rPr>
              <a:t>WORLD GOVERNMENTS SUMMIT 2024</a:t>
            </a:r>
            <a:endParaRPr lang="pl-PL" sz="2400" b="0" i="0" strike="noStrike" dirty="0">
              <a:solidFill>
                <a:srgbClr val="8AB4F8"/>
              </a:solidFill>
              <a:effectLst/>
              <a:latin typeface="arial" panose="020B0604020202020204" pitchFamily="34" charset="0"/>
              <a:hlinkClick r:id="rId4"/>
            </a:endParaRPr>
          </a:p>
          <a:p>
            <a:endParaRPr lang="pl-PL" sz="2400" dirty="0"/>
          </a:p>
        </p:txBody>
      </p:sp>
    </p:spTree>
    <p:extLst>
      <p:ext uri="{BB962C8B-B14F-4D97-AF65-F5344CB8AC3E}">
        <p14:creationId xmlns:p14="http://schemas.microsoft.com/office/powerpoint/2010/main" val="3184745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54DF806-8584-2693-74B3-51AB07819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Current</a:t>
            </a:r>
            <a:r>
              <a:rPr lang="pl-PL" dirty="0"/>
              <a:t> </a:t>
            </a:r>
            <a:r>
              <a:rPr lang="pl-PL" dirty="0" err="1"/>
              <a:t>lawsuits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19802A6D-4D9A-CBD8-1D29-65D81B0034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9715" y="1826042"/>
            <a:ext cx="6785880" cy="4350205"/>
          </a:xfrm>
        </p:spPr>
        <p:txBody>
          <a:bodyPr/>
          <a:lstStyle/>
          <a:p>
            <a:r>
              <a:rPr lang="pl-PL" dirty="0" err="1"/>
              <a:t>Authors</a:t>
            </a:r>
            <a:r>
              <a:rPr lang="pl-PL" dirty="0"/>
              <a:t> vs </a:t>
            </a:r>
            <a:r>
              <a:rPr lang="pl-PL" dirty="0" err="1"/>
              <a:t>MidJourney</a:t>
            </a:r>
            <a:r>
              <a:rPr lang="pl-PL" dirty="0"/>
              <a:t> / </a:t>
            </a:r>
            <a:r>
              <a:rPr lang="pl-PL" dirty="0" err="1"/>
              <a:t>Stability</a:t>
            </a:r>
            <a:r>
              <a:rPr lang="pl-PL" dirty="0"/>
              <a:t> AI et. al.</a:t>
            </a:r>
          </a:p>
          <a:p>
            <a:r>
              <a:rPr lang="pl-PL" dirty="0"/>
              <a:t>30.10.2023 / California</a:t>
            </a:r>
          </a:p>
          <a:p>
            <a:r>
              <a:rPr lang="pl-PL" dirty="0" err="1"/>
              <a:t>Missconception</a:t>
            </a:r>
            <a:r>
              <a:rPr lang="pl-PL" dirty="0"/>
              <a:t> of the network </a:t>
            </a:r>
            <a:r>
              <a:rPr lang="pl-PL" dirty="0" err="1"/>
              <a:t>work</a:t>
            </a:r>
            <a:r>
              <a:rPr lang="pl-PL" dirty="0"/>
              <a:t> - </a:t>
            </a:r>
            <a:r>
              <a:rPr lang="pl-PL" dirty="0" err="1"/>
              <a:t>dismissed</a:t>
            </a:r>
            <a:endParaRPr lang="pl-PL" dirty="0"/>
          </a:p>
          <a:p>
            <a:r>
              <a:rPr lang="pl-PL" dirty="0"/>
              <a:t>Training on </a:t>
            </a:r>
            <a:r>
              <a:rPr lang="pl-PL" dirty="0" err="1"/>
              <a:t>copyrighted</a:t>
            </a:r>
            <a:r>
              <a:rPr lang="pl-PL" dirty="0"/>
              <a:t> </a:t>
            </a:r>
            <a:r>
              <a:rPr lang="pl-PL" dirty="0" err="1"/>
              <a:t>material</a:t>
            </a:r>
            <a:r>
              <a:rPr lang="pl-PL" dirty="0"/>
              <a:t> </a:t>
            </a:r>
            <a:r>
              <a:rPr lang="pl-PL" dirty="0" err="1"/>
              <a:t>without</a:t>
            </a:r>
            <a:r>
              <a:rPr lang="pl-PL" dirty="0"/>
              <a:t> </a:t>
            </a:r>
            <a:r>
              <a:rPr lang="pl-PL" dirty="0" err="1"/>
              <a:t>consent</a:t>
            </a:r>
            <a:r>
              <a:rPr lang="pl-PL" dirty="0"/>
              <a:t> - </a:t>
            </a:r>
            <a:r>
              <a:rPr lang="pl-PL" dirty="0" err="1"/>
              <a:t>ongoing</a:t>
            </a:r>
            <a:endParaRPr lang="pl-PL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F23C2240-E92C-B173-9210-9BD88C692F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119" y="1824311"/>
            <a:ext cx="4593595" cy="4667766"/>
          </a:xfrm>
          <a:prstGeom prst="rect">
            <a:avLst/>
          </a:prstGeom>
        </p:spPr>
      </p:pic>
      <p:sp>
        <p:nvSpPr>
          <p:cNvPr id="6" name="pole tekstowe 5">
            <a:extLst>
              <a:ext uri="{FF2B5EF4-FFF2-40B4-BE49-F238E27FC236}">
                <a16:creationId xmlns:a16="http://schemas.microsoft.com/office/drawing/2014/main" id="{2C874C4D-1C2C-FC57-71E4-D2E80F859C36}"/>
              </a:ext>
            </a:extLst>
          </p:cNvPr>
          <p:cNvSpPr txBox="1"/>
          <p:nvPr/>
        </p:nvSpPr>
        <p:spPr>
          <a:xfrm>
            <a:off x="5257868" y="5714702"/>
            <a:ext cx="6092975" cy="9230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126"/>
            <a:r>
              <a:rPr lang="pl-PL" sz="1799" dirty="0">
                <a:solidFill>
                  <a:prstClr val="black"/>
                </a:solidFill>
                <a:latin typeface="Calibri" panose="020F0502020204030204"/>
              </a:rPr>
              <a:t>https://chatgptiseatingtheworld.com/2023/12/27/master-list-of-lawsuits-v-ai-chatgpt-openai-microsoft-meta-midjourney-other-ai-cos/</a:t>
            </a:r>
          </a:p>
        </p:txBody>
      </p:sp>
    </p:spTree>
    <p:extLst>
      <p:ext uri="{BB962C8B-B14F-4D97-AF65-F5344CB8AC3E}">
        <p14:creationId xmlns:p14="http://schemas.microsoft.com/office/powerpoint/2010/main" val="13897215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54DF806-8584-2693-74B3-51AB07819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Current</a:t>
            </a:r>
            <a:r>
              <a:rPr lang="pl-PL" dirty="0"/>
              <a:t> </a:t>
            </a:r>
            <a:r>
              <a:rPr lang="pl-PL" dirty="0" err="1"/>
              <a:t>lawsuits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19802A6D-4D9A-CBD8-1D29-65D81B0034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9715" y="1826042"/>
            <a:ext cx="6785880" cy="4350205"/>
          </a:xfrm>
        </p:spPr>
        <p:txBody>
          <a:bodyPr/>
          <a:lstStyle/>
          <a:p>
            <a:r>
              <a:rPr lang="pl-PL" dirty="0" err="1"/>
              <a:t>Authors</a:t>
            </a:r>
            <a:r>
              <a:rPr lang="pl-PL" dirty="0"/>
              <a:t> </a:t>
            </a:r>
            <a:r>
              <a:rPr lang="pl-PL" dirty="0" err="1"/>
              <a:t>Gulid</a:t>
            </a:r>
            <a:r>
              <a:rPr lang="pl-PL" dirty="0"/>
              <a:t> vs </a:t>
            </a:r>
            <a:r>
              <a:rPr lang="pl-PL" dirty="0" err="1"/>
              <a:t>OpenAI</a:t>
            </a:r>
            <a:r>
              <a:rPr lang="pl-PL" dirty="0"/>
              <a:t> / Microsoft *</a:t>
            </a:r>
          </a:p>
          <a:p>
            <a:r>
              <a:rPr lang="pl-PL" dirty="0"/>
              <a:t>19.09.2023 / New York</a:t>
            </a:r>
          </a:p>
          <a:p>
            <a:r>
              <a:rPr lang="pl-PL" dirty="0"/>
              <a:t>Training on </a:t>
            </a:r>
            <a:r>
              <a:rPr lang="pl-PL" dirty="0" err="1"/>
              <a:t>copyrighted</a:t>
            </a:r>
            <a:r>
              <a:rPr lang="pl-PL" dirty="0"/>
              <a:t> </a:t>
            </a:r>
            <a:r>
              <a:rPr lang="pl-PL" dirty="0" err="1"/>
              <a:t>material</a:t>
            </a:r>
            <a:r>
              <a:rPr lang="pl-PL" dirty="0"/>
              <a:t> </a:t>
            </a:r>
            <a:r>
              <a:rPr lang="pl-PL" dirty="0" err="1"/>
              <a:t>without</a:t>
            </a:r>
            <a:r>
              <a:rPr lang="pl-PL" dirty="0"/>
              <a:t> </a:t>
            </a:r>
            <a:r>
              <a:rPr lang="pl-PL" dirty="0" err="1"/>
              <a:t>consent</a:t>
            </a:r>
            <a:r>
              <a:rPr lang="pl-PL" dirty="0"/>
              <a:t> - </a:t>
            </a:r>
            <a:r>
              <a:rPr lang="pl-PL" dirty="0" err="1"/>
              <a:t>ongoing</a:t>
            </a:r>
            <a:endParaRPr lang="pl-PL" dirty="0"/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7F4632ED-DE2A-5732-60DF-E6C29DF996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37" y="1826043"/>
            <a:ext cx="4922916" cy="4944966"/>
          </a:xfrm>
          <a:prstGeom prst="rect">
            <a:avLst/>
          </a:prstGeom>
        </p:spPr>
      </p:pic>
      <p:sp>
        <p:nvSpPr>
          <p:cNvPr id="4" name="pole tekstowe 3">
            <a:extLst>
              <a:ext uri="{FF2B5EF4-FFF2-40B4-BE49-F238E27FC236}">
                <a16:creationId xmlns:a16="http://schemas.microsoft.com/office/drawing/2014/main" id="{1CFC0355-D8FF-1041-3352-7FBFDB9B31AA}"/>
              </a:ext>
            </a:extLst>
          </p:cNvPr>
          <p:cNvSpPr txBox="1"/>
          <p:nvPr/>
        </p:nvSpPr>
        <p:spPr>
          <a:xfrm>
            <a:off x="4853377" y="5852323"/>
            <a:ext cx="7063194" cy="6461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126"/>
            <a:r>
              <a:rPr lang="pl-PL" sz="1799" dirty="0">
                <a:solidFill>
                  <a:prstClr val="black"/>
                </a:solidFill>
                <a:latin typeface="Calibri" panose="020F0502020204030204"/>
              </a:rPr>
              <a:t>https://chatgptiseatingtheworld.com/2023/12/27/master-list-of-lawsuits-v-ai-chatgpt-openai-microsoft-meta-midjourney-other-ai-cos/</a:t>
            </a:r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A56F542C-975C-B9A3-D5D6-D5AC0692D0B7}"/>
              </a:ext>
            </a:extLst>
          </p:cNvPr>
          <p:cNvSpPr txBox="1"/>
          <p:nvPr/>
        </p:nvSpPr>
        <p:spPr>
          <a:xfrm>
            <a:off x="4801609" y="5210565"/>
            <a:ext cx="7387216" cy="3692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126"/>
            <a:r>
              <a:rPr lang="pl-PL" sz="1799" dirty="0">
                <a:solidFill>
                  <a:prstClr val="black"/>
                </a:solidFill>
                <a:latin typeface="Calibri" panose="020F0502020204030204"/>
              </a:rPr>
              <a:t>*</a:t>
            </a:r>
            <a:r>
              <a:rPr lang="en-US" sz="1799" dirty="0">
                <a:solidFill>
                  <a:prstClr val="black"/>
                </a:solidFill>
                <a:latin typeface="Calibri" panose="020F0502020204030204"/>
              </a:rPr>
              <a:t>Case consolidated with </a:t>
            </a:r>
            <a:r>
              <a:rPr lang="en-US" sz="1799" i="1" dirty="0">
                <a:solidFill>
                  <a:prstClr val="black"/>
                </a:solidFill>
                <a:latin typeface="Calibri" panose="020F0502020204030204"/>
              </a:rPr>
              <a:t>Alter v. OpenAI</a:t>
            </a:r>
            <a:r>
              <a:rPr lang="en-US" sz="1799" dirty="0">
                <a:solidFill>
                  <a:prstClr val="black"/>
                </a:solidFill>
                <a:latin typeface="Calibri" panose="020F0502020204030204"/>
              </a:rPr>
              <a:t>, and </a:t>
            </a:r>
            <a:r>
              <a:rPr lang="en-US" sz="1799" i="1" dirty="0">
                <a:solidFill>
                  <a:prstClr val="black"/>
                </a:solidFill>
                <a:latin typeface="Calibri" panose="020F0502020204030204"/>
              </a:rPr>
              <a:t>Basbanes v. Microsoft, OpenAI</a:t>
            </a:r>
            <a:endParaRPr lang="pl-PL" sz="1799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248592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1D52020-9E98-6689-4E48-2912F9A37D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Current</a:t>
            </a:r>
            <a:r>
              <a:rPr lang="pl-PL" dirty="0"/>
              <a:t> </a:t>
            </a:r>
            <a:r>
              <a:rPr lang="pl-PL" dirty="0" err="1"/>
              <a:t>lawsuits</a:t>
            </a:r>
            <a:endParaRPr lang="pl-PL" dirty="0"/>
          </a:p>
        </p:txBody>
      </p:sp>
      <p:sp>
        <p:nvSpPr>
          <p:cNvPr id="4" name="pole tekstowe 3">
            <a:extLst>
              <a:ext uri="{FF2B5EF4-FFF2-40B4-BE49-F238E27FC236}">
                <a16:creationId xmlns:a16="http://schemas.microsoft.com/office/drawing/2014/main" id="{77EFFD61-C4F2-680C-A8F2-5895A1C79E36}"/>
              </a:ext>
            </a:extLst>
          </p:cNvPr>
          <p:cNvSpPr txBox="1"/>
          <p:nvPr/>
        </p:nvSpPr>
        <p:spPr>
          <a:xfrm>
            <a:off x="5257868" y="5714702"/>
            <a:ext cx="6092975" cy="9230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126"/>
            <a:r>
              <a:rPr lang="pl-PL" sz="1799" dirty="0">
                <a:solidFill>
                  <a:prstClr val="black"/>
                </a:solidFill>
                <a:latin typeface="Calibri" panose="020F0502020204030204"/>
              </a:rPr>
              <a:t>https://chatgptiseatingtheworld.com/2023/12/27/master-list-of-lawsuits-v-ai-chatgpt-openai-microsoft-meta-midjourney-other-ai-cos/</a:t>
            </a:r>
          </a:p>
        </p:txBody>
      </p:sp>
      <p:sp>
        <p:nvSpPr>
          <p:cNvPr id="5" name="Symbol zastępczy zawartości 2">
            <a:extLst>
              <a:ext uri="{FF2B5EF4-FFF2-40B4-BE49-F238E27FC236}">
                <a16:creationId xmlns:a16="http://schemas.microsoft.com/office/drawing/2014/main" id="{0EE9A487-510E-36B9-BA03-A6EC2E02FF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9715" y="1826042"/>
            <a:ext cx="6785880" cy="4350205"/>
          </a:xfrm>
        </p:spPr>
        <p:txBody>
          <a:bodyPr/>
          <a:lstStyle/>
          <a:p>
            <a:r>
              <a:rPr lang="en-US" dirty="0"/>
              <a:t>The New York Times Co. v. Microsoft Corp., OpenAI</a:t>
            </a:r>
            <a:endParaRPr lang="pl-PL" dirty="0"/>
          </a:p>
          <a:p>
            <a:r>
              <a:rPr lang="pl-PL" dirty="0"/>
              <a:t>27.12.2023 / New York</a:t>
            </a:r>
          </a:p>
          <a:p>
            <a:r>
              <a:rPr lang="pl-PL" dirty="0"/>
              <a:t>Training on </a:t>
            </a:r>
            <a:r>
              <a:rPr lang="pl-PL" dirty="0" err="1"/>
              <a:t>copyrighted</a:t>
            </a:r>
            <a:r>
              <a:rPr lang="pl-PL" dirty="0"/>
              <a:t> </a:t>
            </a:r>
            <a:r>
              <a:rPr lang="pl-PL" dirty="0" err="1"/>
              <a:t>material</a:t>
            </a:r>
            <a:r>
              <a:rPr lang="pl-PL" dirty="0"/>
              <a:t> </a:t>
            </a:r>
            <a:r>
              <a:rPr lang="pl-PL" dirty="0" err="1"/>
              <a:t>without</a:t>
            </a:r>
            <a:r>
              <a:rPr lang="pl-PL" dirty="0"/>
              <a:t> </a:t>
            </a:r>
            <a:r>
              <a:rPr lang="pl-PL" dirty="0" err="1"/>
              <a:t>consent</a:t>
            </a:r>
            <a:r>
              <a:rPr lang="pl-PL" dirty="0"/>
              <a:t>, </a:t>
            </a:r>
            <a:r>
              <a:rPr lang="pl-PL" dirty="0" err="1"/>
              <a:t>distribution</a:t>
            </a:r>
            <a:r>
              <a:rPr lang="pl-PL" dirty="0"/>
              <a:t> of </a:t>
            </a:r>
            <a:r>
              <a:rPr lang="pl-PL" dirty="0" err="1"/>
              <a:t>derivative</a:t>
            </a:r>
            <a:r>
              <a:rPr lang="pl-PL" dirty="0"/>
              <a:t> </a:t>
            </a:r>
            <a:r>
              <a:rPr lang="pl-PL" dirty="0" err="1"/>
              <a:t>works</a:t>
            </a:r>
            <a:r>
              <a:rPr lang="pl-PL" dirty="0"/>
              <a:t> </a:t>
            </a:r>
            <a:r>
              <a:rPr lang="pl-PL" dirty="0" err="1"/>
              <a:t>without</a:t>
            </a:r>
            <a:r>
              <a:rPr lang="pl-PL" dirty="0"/>
              <a:t> </a:t>
            </a:r>
            <a:r>
              <a:rPr lang="pl-PL" dirty="0" err="1"/>
              <a:t>compensation</a:t>
            </a:r>
            <a:r>
              <a:rPr lang="pl-PL" dirty="0"/>
              <a:t> - </a:t>
            </a:r>
            <a:r>
              <a:rPr lang="pl-PL" dirty="0" err="1"/>
              <a:t>ongoing</a:t>
            </a:r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CDD1CD02-5281-5AC2-26FE-99ADA5E2C7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032" y="1537735"/>
            <a:ext cx="4115453" cy="5220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0023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A323C49-80B0-B163-366B-5EE817657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Risk</a:t>
            </a:r>
            <a:r>
              <a:rPr lang="pl-PL" dirty="0"/>
              <a:t> 3: </a:t>
            </a:r>
            <a:r>
              <a:rPr lang="pl-PL" dirty="0" err="1"/>
              <a:t>Pulling</a:t>
            </a:r>
            <a:r>
              <a:rPr lang="pl-PL" dirty="0"/>
              <a:t> the plug</a:t>
            </a:r>
          </a:p>
        </p:txBody>
      </p:sp>
      <p:pic>
        <p:nvPicPr>
          <p:cNvPr id="5" name="Symbol zastępczy zawartości 4" descr="Obraz zawierający tekst, zrzut ekranu, linia, Wykres&#10;&#10;Opis wygenerowany automatycznie">
            <a:extLst>
              <a:ext uri="{FF2B5EF4-FFF2-40B4-BE49-F238E27FC236}">
                <a16:creationId xmlns:a16="http://schemas.microsoft.com/office/drawing/2014/main" id="{43A114F8-171C-C8DE-3ACA-31579B7ED3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74" y="1548064"/>
            <a:ext cx="6723044" cy="4350205"/>
          </a:xfrm>
        </p:spPr>
      </p:pic>
      <p:sp>
        <p:nvSpPr>
          <p:cNvPr id="7" name="pole tekstowe 6">
            <a:extLst>
              <a:ext uri="{FF2B5EF4-FFF2-40B4-BE49-F238E27FC236}">
                <a16:creationId xmlns:a16="http://schemas.microsoft.com/office/drawing/2014/main" id="{1878EBBE-0D39-6B8F-B687-2F0DA2F600F7}"/>
              </a:ext>
            </a:extLst>
          </p:cNvPr>
          <p:cNvSpPr txBox="1"/>
          <p:nvPr/>
        </p:nvSpPr>
        <p:spPr>
          <a:xfrm>
            <a:off x="399574" y="5968993"/>
            <a:ext cx="6723044" cy="5230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126"/>
            <a:r>
              <a:rPr lang="pl-PL" sz="1400" dirty="0" err="1">
                <a:solidFill>
                  <a:prstClr val="black"/>
                </a:solidFill>
                <a:latin typeface="Calibri" panose="020F0502020204030204"/>
              </a:rPr>
              <a:t>Andrae</a:t>
            </a:r>
            <a:r>
              <a:rPr lang="pl-PL" sz="1400" dirty="0">
                <a:solidFill>
                  <a:prstClr val="black"/>
                </a:solidFill>
                <a:latin typeface="Calibri" panose="020F0502020204030204"/>
              </a:rPr>
              <a:t>, Anders &amp; </a:t>
            </a:r>
            <a:r>
              <a:rPr lang="pl-PL" sz="1400" dirty="0" err="1">
                <a:solidFill>
                  <a:prstClr val="black"/>
                </a:solidFill>
                <a:latin typeface="Calibri" panose="020F0502020204030204"/>
              </a:rPr>
              <a:t>Edler</a:t>
            </a:r>
            <a:r>
              <a:rPr lang="pl-PL" sz="1400" dirty="0">
                <a:solidFill>
                  <a:prstClr val="black"/>
                </a:solidFill>
                <a:latin typeface="Calibri" panose="020F0502020204030204"/>
              </a:rPr>
              <a:t>, </a:t>
            </a:r>
            <a:r>
              <a:rPr lang="pl-PL" sz="1400" dirty="0" err="1">
                <a:solidFill>
                  <a:prstClr val="black"/>
                </a:solidFill>
                <a:latin typeface="Calibri" panose="020F0502020204030204"/>
              </a:rPr>
              <a:t>Tomas</a:t>
            </a:r>
            <a:r>
              <a:rPr lang="pl-PL" sz="1400" dirty="0">
                <a:solidFill>
                  <a:prstClr val="black"/>
                </a:solidFill>
                <a:latin typeface="Calibri" panose="020F0502020204030204"/>
              </a:rPr>
              <a:t>. (2015). On Global </a:t>
            </a:r>
            <a:r>
              <a:rPr lang="pl-PL" sz="1400" dirty="0" err="1">
                <a:solidFill>
                  <a:prstClr val="black"/>
                </a:solidFill>
                <a:latin typeface="Calibri" panose="020F0502020204030204"/>
              </a:rPr>
              <a:t>Electricity</a:t>
            </a:r>
            <a:r>
              <a:rPr lang="pl-PL" sz="140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pl-PL" sz="1400" dirty="0" err="1">
                <a:solidFill>
                  <a:prstClr val="black"/>
                </a:solidFill>
                <a:latin typeface="Calibri" panose="020F0502020204030204"/>
              </a:rPr>
              <a:t>Usage</a:t>
            </a:r>
            <a:r>
              <a:rPr lang="pl-PL" sz="1400" dirty="0">
                <a:solidFill>
                  <a:prstClr val="black"/>
                </a:solidFill>
                <a:latin typeface="Calibri" panose="020F0502020204030204"/>
              </a:rPr>
              <a:t> of </a:t>
            </a:r>
            <a:r>
              <a:rPr lang="pl-PL" sz="1400" dirty="0" err="1">
                <a:solidFill>
                  <a:prstClr val="black"/>
                </a:solidFill>
                <a:latin typeface="Calibri" panose="020F0502020204030204"/>
              </a:rPr>
              <a:t>Communication</a:t>
            </a:r>
            <a:r>
              <a:rPr lang="pl-PL" sz="1400" dirty="0">
                <a:solidFill>
                  <a:prstClr val="black"/>
                </a:solidFill>
                <a:latin typeface="Calibri" panose="020F0502020204030204"/>
              </a:rPr>
              <a:t> Technology: </a:t>
            </a:r>
            <a:r>
              <a:rPr lang="pl-PL" sz="1400" dirty="0" err="1">
                <a:solidFill>
                  <a:prstClr val="black"/>
                </a:solidFill>
                <a:latin typeface="Calibri" panose="020F0502020204030204"/>
              </a:rPr>
              <a:t>Trends</a:t>
            </a:r>
            <a:r>
              <a:rPr lang="pl-PL" sz="1400" dirty="0">
                <a:solidFill>
                  <a:prstClr val="black"/>
                </a:solidFill>
                <a:latin typeface="Calibri" panose="020F0502020204030204"/>
              </a:rPr>
              <a:t> to 2030. </a:t>
            </a:r>
            <a:r>
              <a:rPr lang="pl-PL" sz="1400" dirty="0" err="1">
                <a:solidFill>
                  <a:prstClr val="black"/>
                </a:solidFill>
                <a:latin typeface="Calibri" panose="020F0502020204030204"/>
              </a:rPr>
              <a:t>Challenges</a:t>
            </a:r>
            <a:r>
              <a:rPr lang="pl-PL" sz="1400" dirty="0">
                <a:solidFill>
                  <a:prstClr val="black"/>
                </a:solidFill>
                <a:latin typeface="Calibri" panose="020F0502020204030204"/>
              </a:rPr>
              <a:t>. 6. 117-157. 10.3390/challe6010117. </a:t>
            </a:r>
          </a:p>
        </p:txBody>
      </p:sp>
      <p:sp>
        <p:nvSpPr>
          <p:cNvPr id="9" name="pole tekstowe 8">
            <a:extLst>
              <a:ext uri="{FF2B5EF4-FFF2-40B4-BE49-F238E27FC236}">
                <a16:creationId xmlns:a16="http://schemas.microsoft.com/office/drawing/2014/main" id="{B0DA74DD-4B03-354E-7EFF-FD7E7F4CC756}"/>
              </a:ext>
            </a:extLst>
          </p:cNvPr>
          <p:cNvSpPr txBox="1"/>
          <p:nvPr/>
        </p:nvSpPr>
        <p:spPr>
          <a:xfrm>
            <a:off x="7243353" y="2298036"/>
            <a:ext cx="4848166" cy="1476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126"/>
            <a:r>
              <a:rPr lang="pl-PL" sz="1799" dirty="0">
                <a:solidFill>
                  <a:prstClr val="black"/>
                </a:solidFill>
                <a:latin typeface="Calibri" panose="020F0502020204030204"/>
              </a:rPr>
              <a:t>“With </a:t>
            </a:r>
            <a:r>
              <a:rPr lang="pl-PL" sz="1799" dirty="0" err="1">
                <a:solidFill>
                  <a:prstClr val="black"/>
                </a:solidFill>
                <a:latin typeface="Calibri" panose="020F0502020204030204"/>
              </a:rPr>
              <a:t>ChatGPT</a:t>
            </a:r>
            <a:r>
              <a:rPr lang="pl-PL" sz="1799" dirty="0">
                <a:solidFill>
                  <a:prstClr val="black"/>
                </a:solidFill>
                <a:latin typeface="Calibri" panose="020F0502020204030204"/>
              </a:rPr>
              <a:t> we </a:t>
            </a:r>
            <a:r>
              <a:rPr lang="pl-PL" sz="1799" dirty="0" err="1">
                <a:solidFill>
                  <a:prstClr val="black"/>
                </a:solidFill>
                <a:latin typeface="Calibri" panose="020F0502020204030204"/>
              </a:rPr>
              <a:t>don’t</a:t>
            </a:r>
            <a:r>
              <a:rPr lang="pl-PL" sz="1799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pl-PL" sz="1799" dirty="0" err="1">
                <a:solidFill>
                  <a:prstClr val="black"/>
                </a:solidFill>
                <a:latin typeface="Calibri" panose="020F0502020204030204"/>
              </a:rPr>
              <a:t>know</a:t>
            </a:r>
            <a:r>
              <a:rPr lang="pl-PL" sz="1799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pl-PL" sz="1799" dirty="0" err="1">
                <a:solidFill>
                  <a:prstClr val="black"/>
                </a:solidFill>
                <a:latin typeface="Calibri" panose="020F0502020204030204"/>
              </a:rPr>
              <a:t>how</a:t>
            </a:r>
            <a:r>
              <a:rPr lang="pl-PL" sz="1799" dirty="0">
                <a:solidFill>
                  <a:prstClr val="black"/>
                </a:solidFill>
                <a:latin typeface="Calibri" panose="020F0502020204030204"/>
              </a:rPr>
              <a:t> big </a:t>
            </a:r>
            <a:r>
              <a:rPr lang="pl-PL" sz="1799" dirty="0" err="1">
                <a:solidFill>
                  <a:prstClr val="black"/>
                </a:solidFill>
                <a:latin typeface="Calibri" panose="020F0502020204030204"/>
              </a:rPr>
              <a:t>it</a:t>
            </a:r>
            <a:r>
              <a:rPr lang="pl-PL" sz="1799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pl-PL" sz="1799" dirty="0" err="1">
                <a:solidFill>
                  <a:prstClr val="black"/>
                </a:solidFill>
                <a:latin typeface="Calibri" panose="020F0502020204030204"/>
              </a:rPr>
              <a:t>is</a:t>
            </a:r>
            <a:r>
              <a:rPr lang="pl-PL" sz="1799" dirty="0">
                <a:solidFill>
                  <a:prstClr val="black"/>
                </a:solidFill>
                <a:latin typeface="Calibri" panose="020F0502020204030204"/>
              </a:rPr>
              <a:t>, we </a:t>
            </a:r>
            <a:r>
              <a:rPr lang="pl-PL" sz="1799" dirty="0" err="1">
                <a:solidFill>
                  <a:prstClr val="black"/>
                </a:solidFill>
                <a:latin typeface="Calibri" panose="020F0502020204030204"/>
              </a:rPr>
              <a:t>don’t</a:t>
            </a:r>
            <a:r>
              <a:rPr lang="pl-PL" sz="1799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pl-PL" sz="1799" dirty="0" err="1">
                <a:solidFill>
                  <a:prstClr val="black"/>
                </a:solidFill>
                <a:latin typeface="Calibri" panose="020F0502020204030204"/>
              </a:rPr>
              <a:t>know</a:t>
            </a:r>
            <a:r>
              <a:rPr lang="pl-PL" sz="1799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pl-PL" sz="1799" dirty="0" err="1">
                <a:solidFill>
                  <a:prstClr val="black"/>
                </a:solidFill>
                <a:latin typeface="Calibri" panose="020F0502020204030204"/>
              </a:rPr>
              <a:t>how</a:t>
            </a:r>
            <a:r>
              <a:rPr lang="pl-PL" sz="1799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pl-PL" sz="1799" dirty="0" err="1">
                <a:solidFill>
                  <a:prstClr val="black"/>
                </a:solidFill>
                <a:latin typeface="Calibri" panose="020F0502020204030204"/>
              </a:rPr>
              <a:t>many</a:t>
            </a:r>
            <a:r>
              <a:rPr lang="pl-PL" sz="1799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pl-PL" sz="1799" dirty="0" err="1">
                <a:solidFill>
                  <a:prstClr val="black"/>
                </a:solidFill>
                <a:latin typeface="Calibri" panose="020F0502020204030204"/>
              </a:rPr>
              <a:t>parameters</a:t>
            </a:r>
            <a:r>
              <a:rPr lang="pl-PL" sz="1799" dirty="0">
                <a:solidFill>
                  <a:prstClr val="black"/>
                </a:solidFill>
                <a:latin typeface="Calibri" panose="020F0502020204030204"/>
              </a:rPr>
              <a:t> the </a:t>
            </a:r>
            <a:r>
              <a:rPr lang="pl-PL" sz="1799" dirty="0" err="1">
                <a:solidFill>
                  <a:prstClr val="black"/>
                </a:solidFill>
                <a:latin typeface="Calibri" panose="020F0502020204030204"/>
              </a:rPr>
              <a:t>underlying</a:t>
            </a:r>
            <a:r>
              <a:rPr lang="pl-PL" sz="1799" dirty="0">
                <a:solidFill>
                  <a:prstClr val="black"/>
                </a:solidFill>
                <a:latin typeface="Calibri" panose="020F0502020204030204"/>
              </a:rPr>
              <a:t> model </a:t>
            </a:r>
            <a:r>
              <a:rPr lang="pl-PL" sz="1799" dirty="0" err="1">
                <a:solidFill>
                  <a:prstClr val="black"/>
                </a:solidFill>
                <a:latin typeface="Calibri" panose="020F0502020204030204"/>
              </a:rPr>
              <a:t>has</a:t>
            </a:r>
            <a:r>
              <a:rPr lang="pl-PL" sz="1799" dirty="0">
                <a:solidFill>
                  <a:prstClr val="black"/>
                </a:solidFill>
                <a:latin typeface="Calibri" panose="020F0502020204030204"/>
              </a:rPr>
              <a:t>, we </a:t>
            </a:r>
            <a:r>
              <a:rPr lang="pl-PL" sz="1799" dirty="0" err="1">
                <a:solidFill>
                  <a:prstClr val="black"/>
                </a:solidFill>
                <a:latin typeface="Calibri" panose="020F0502020204030204"/>
              </a:rPr>
              <a:t>don’t</a:t>
            </a:r>
            <a:r>
              <a:rPr lang="pl-PL" sz="1799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pl-PL" sz="1799" dirty="0" err="1">
                <a:solidFill>
                  <a:prstClr val="black"/>
                </a:solidFill>
                <a:latin typeface="Calibri" panose="020F0502020204030204"/>
              </a:rPr>
              <a:t>know</a:t>
            </a:r>
            <a:r>
              <a:rPr lang="pl-PL" sz="1799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pl-PL" sz="1799" dirty="0" err="1">
                <a:solidFill>
                  <a:prstClr val="black"/>
                </a:solidFill>
                <a:latin typeface="Calibri" panose="020F0502020204030204"/>
              </a:rPr>
              <a:t>where</a:t>
            </a:r>
            <a:r>
              <a:rPr lang="pl-PL" sz="1799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pl-PL" sz="1799" dirty="0" err="1">
                <a:solidFill>
                  <a:prstClr val="black"/>
                </a:solidFill>
                <a:latin typeface="Calibri" panose="020F0502020204030204"/>
              </a:rPr>
              <a:t>it’s</a:t>
            </a:r>
            <a:r>
              <a:rPr lang="pl-PL" sz="1799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pl-PL" sz="1799" dirty="0" err="1">
                <a:solidFill>
                  <a:prstClr val="black"/>
                </a:solidFill>
                <a:latin typeface="Calibri" panose="020F0502020204030204"/>
              </a:rPr>
              <a:t>running</a:t>
            </a:r>
            <a:r>
              <a:rPr lang="pl-PL" sz="1799" dirty="0">
                <a:solidFill>
                  <a:prstClr val="black"/>
                </a:solidFill>
                <a:latin typeface="Calibri" panose="020F0502020204030204"/>
              </a:rPr>
              <a:t> … It </a:t>
            </a:r>
            <a:r>
              <a:rPr lang="pl-PL" sz="1799" dirty="0" err="1">
                <a:solidFill>
                  <a:prstClr val="black"/>
                </a:solidFill>
                <a:latin typeface="Calibri" panose="020F0502020204030204"/>
              </a:rPr>
              <a:t>could</a:t>
            </a:r>
            <a:r>
              <a:rPr lang="pl-PL" sz="1799" dirty="0">
                <a:solidFill>
                  <a:prstClr val="black"/>
                </a:solidFill>
                <a:latin typeface="Calibri" panose="020F0502020204030204"/>
              </a:rPr>
              <a:t> be </a:t>
            </a:r>
            <a:r>
              <a:rPr lang="pl-PL" sz="1799" dirty="0" err="1">
                <a:solidFill>
                  <a:prstClr val="black"/>
                </a:solidFill>
                <a:latin typeface="Calibri" panose="020F0502020204030204"/>
              </a:rPr>
              <a:t>three</a:t>
            </a:r>
            <a:r>
              <a:rPr lang="pl-PL" sz="1799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pl-PL" sz="1799" dirty="0" err="1">
                <a:solidFill>
                  <a:prstClr val="black"/>
                </a:solidFill>
                <a:latin typeface="Calibri" panose="020F0502020204030204"/>
              </a:rPr>
              <a:t>raccoons</a:t>
            </a:r>
            <a:r>
              <a:rPr lang="pl-PL" sz="1799" dirty="0">
                <a:solidFill>
                  <a:prstClr val="black"/>
                </a:solidFill>
                <a:latin typeface="Calibri" panose="020F0502020204030204"/>
              </a:rPr>
              <a:t> in a </a:t>
            </a:r>
            <a:r>
              <a:rPr lang="pl-PL" sz="1799" dirty="0" err="1">
                <a:solidFill>
                  <a:prstClr val="black"/>
                </a:solidFill>
                <a:latin typeface="Calibri" panose="020F0502020204030204"/>
              </a:rPr>
              <a:t>trench</a:t>
            </a:r>
            <a:r>
              <a:rPr lang="pl-PL" sz="1799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pl-PL" sz="1799" dirty="0" err="1">
                <a:solidFill>
                  <a:prstClr val="black"/>
                </a:solidFill>
                <a:latin typeface="Calibri" panose="020F0502020204030204"/>
              </a:rPr>
              <a:t>coat</a:t>
            </a:r>
            <a:r>
              <a:rPr lang="pl-PL" sz="1799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pl-PL" sz="1799" dirty="0" err="1">
                <a:solidFill>
                  <a:prstClr val="black"/>
                </a:solidFill>
                <a:latin typeface="Calibri" panose="020F0502020204030204"/>
              </a:rPr>
              <a:t>because</a:t>
            </a:r>
            <a:r>
              <a:rPr lang="pl-PL" sz="1799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pl-PL" sz="1799" dirty="0" err="1">
                <a:solidFill>
                  <a:prstClr val="black"/>
                </a:solidFill>
                <a:latin typeface="Calibri" panose="020F0502020204030204"/>
              </a:rPr>
              <a:t>you</a:t>
            </a:r>
            <a:r>
              <a:rPr lang="pl-PL" sz="1799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pl-PL" sz="1799" dirty="0" err="1">
                <a:solidFill>
                  <a:prstClr val="black"/>
                </a:solidFill>
                <a:latin typeface="Calibri" panose="020F0502020204030204"/>
              </a:rPr>
              <a:t>just</a:t>
            </a:r>
            <a:r>
              <a:rPr lang="pl-PL" sz="1799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pl-PL" sz="1799" dirty="0" err="1">
                <a:solidFill>
                  <a:prstClr val="black"/>
                </a:solidFill>
                <a:latin typeface="Calibri" panose="020F0502020204030204"/>
              </a:rPr>
              <a:t>don’t</a:t>
            </a:r>
            <a:r>
              <a:rPr lang="pl-PL" sz="1799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pl-PL" sz="1799" dirty="0" err="1">
                <a:solidFill>
                  <a:prstClr val="black"/>
                </a:solidFill>
                <a:latin typeface="Calibri" panose="020F0502020204030204"/>
              </a:rPr>
              <a:t>know</a:t>
            </a:r>
            <a:r>
              <a:rPr lang="pl-PL" sz="1799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pl-PL" sz="1799" dirty="0" err="1">
                <a:solidFill>
                  <a:prstClr val="black"/>
                </a:solidFill>
                <a:latin typeface="Calibri" panose="020F0502020204030204"/>
              </a:rPr>
              <a:t>what’s</a:t>
            </a:r>
            <a:r>
              <a:rPr lang="pl-PL" sz="1799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pl-PL" sz="1799" dirty="0" err="1">
                <a:solidFill>
                  <a:prstClr val="black"/>
                </a:solidFill>
                <a:latin typeface="Calibri" panose="020F0502020204030204"/>
              </a:rPr>
              <a:t>under</a:t>
            </a:r>
            <a:r>
              <a:rPr lang="pl-PL" sz="1799" dirty="0">
                <a:solidFill>
                  <a:prstClr val="black"/>
                </a:solidFill>
                <a:latin typeface="Calibri" panose="020F0502020204030204"/>
              </a:rPr>
              <a:t> the </a:t>
            </a:r>
            <a:r>
              <a:rPr lang="pl-PL" sz="1799" dirty="0" err="1">
                <a:solidFill>
                  <a:prstClr val="black"/>
                </a:solidFill>
                <a:latin typeface="Calibri" panose="020F0502020204030204"/>
              </a:rPr>
              <a:t>hood</a:t>
            </a:r>
            <a:r>
              <a:rPr lang="pl-PL" sz="1799" dirty="0">
                <a:solidFill>
                  <a:prstClr val="black"/>
                </a:solidFill>
                <a:latin typeface="Calibri" panose="020F0502020204030204"/>
              </a:rPr>
              <a:t>.”</a:t>
            </a:r>
          </a:p>
        </p:txBody>
      </p:sp>
      <p:sp>
        <p:nvSpPr>
          <p:cNvPr id="11" name="pole tekstowe 10">
            <a:extLst>
              <a:ext uri="{FF2B5EF4-FFF2-40B4-BE49-F238E27FC236}">
                <a16:creationId xmlns:a16="http://schemas.microsoft.com/office/drawing/2014/main" id="{C6AE72DD-C4A4-9BCF-D2C5-17C5FFB8F122}"/>
              </a:ext>
            </a:extLst>
          </p:cNvPr>
          <p:cNvSpPr txBox="1"/>
          <p:nvPr/>
        </p:nvSpPr>
        <p:spPr>
          <a:xfrm>
            <a:off x="8754473" y="5210041"/>
            <a:ext cx="3150194" cy="3692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126"/>
            <a:r>
              <a:rPr lang="pl-PL" sz="1799" dirty="0" err="1">
                <a:solidFill>
                  <a:prstClr val="black"/>
                </a:solidFill>
                <a:latin typeface="Calibri" panose="020F0502020204030204"/>
              </a:rPr>
              <a:t>Sasha</a:t>
            </a:r>
            <a:r>
              <a:rPr lang="pl-PL" sz="1799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pl-PL" sz="1799" dirty="0" err="1">
                <a:solidFill>
                  <a:prstClr val="black"/>
                </a:solidFill>
                <a:latin typeface="Calibri" panose="020F0502020204030204"/>
              </a:rPr>
              <a:t>Luccioni</a:t>
            </a:r>
            <a:r>
              <a:rPr lang="pl-PL" sz="1799" dirty="0">
                <a:solidFill>
                  <a:prstClr val="black"/>
                </a:solidFill>
                <a:latin typeface="Calibri" panose="020F0502020204030204"/>
              </a:rPr>
              <a:t>, </a:t>
            </a:r>
            <a:r>
              <a:rPr lang="pl-PL" sz="1799" i="1" dirty="0" err="1">
                <a:solidFill>
                  <a:prstClr val="black"/>
                </a:solidFill>
                <a:latin typeface="Calibri" panose="020F0502020204030204"/>
              </a:rPr>
              <a:t>Hugging</a:t>
            </a:r>
            <a:r>
              <a:rPr lang="pl-PL" sz="1799" i="1" dirty="0">
                <a:solidFill>
                  <a:prstClr val="black"/>
                </a:solidFill>
                <a:latin typeface="Calibri" panose="020F0502020204030204"/>
              </a:rPr>
              <a:t> Face</a:t>
            </a:r>
          </a:p>
        </p:txBody>
      </p:sp>
      <p:sp>
        <p:nvSpPr>
          <p:cNvPr id="13" name="pole tekstowe 12">
            <a:extLst>
              <a:ext uri="{FF2B5EF4-FFF2-40B4-BE49-F238E27FC236}">
                <a16:creationId xmlns:a16="http://schemas.microsoft.com/office/drawing/2014/main" id="{2AE4A760-C6F5-D275-9FA0-8FC4A20DC62F}"/>
              </a:ext>
            </a:extLst>
          </p:cNvPr>
          <p:cNvSpPr txBox="1"/>
          <p:nvPr/>
        </p:nvSpPr>
        <p:spPr>
          <a:xfrm>
            <a:off x="7243353" y="4123274"/>
            <a:ext cx="4661314" cy="9230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126"/>
            <a:r>
              <a:rPr lang="pl-PL" sz="1799" dirty="0">
                <a:solidFill>
                  <a:prstClr val="black"/>
                </a:solidFill>
                <a:latin typeface="Calibri" panose="020F0502020204030204"/>
              </a:rPr>
              <a:t>“The </a:t>
            </a:r>
            <a:r>
              <a:rPr lang="pl-PL" sz="1799" dirty="0" err="1">
                <a:solidFill>
                  <a:prstClr val="black"/>
                </a:solidFill>
                <a:latin typeface="Calibri" panose="020F0502020204030204"/>
              </a:rPr>
              <a:t>generative</a:t>
            </a:r>
            <a:r>
              <a:rPr lang="pl-PL" sz="1799" dirty="0">
                <a:solidFill>
                  <a:prstClr val="black"/>
                </a:solidFill>
                <a:latin typeface="Calibri" panose="020F0502020204030204"/>
              </a:rPr>
              <a:t> AI </a:t>
            </a:r>
            <a:r>
              <a:rPr lang="pl-PL" sz="1799" dirty="0" err="1">
                <a:solidFill>
                  <a:prstClr val="black"/>
                </a:solidFill>
                <a:latin typeface="Calibri" panose="020F0502020204030204"/>
              </a:rPr>
              <a:t>revolution</a:t>
            </a:r>
            <a:r>
              <a:rPr lang="pl-PL" sz="1799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pl-PL" sz="1799" dirty="0" err="1">
                <a:solidFill>
                  <a:prstClr val="black"/>
                </a:solidFill>
                <a:latin typeface="Calibri" panose="020F0502020204030204"/>
              </a:rPr>
              <a:t>comes</a:t>
            </a:r>
            <a:r>
              <a:rPr lang="pl-PL" sz="1799" dirty="0">
                <a:solidFill>
                  <a:prstClr val="black"/>
                </a:solidFill>
                <a:latin typeface="Calibri" panose="020F0502020204030204"/>
              </a:rPr>
              <a:t> with a </a:t>
            </a:r>
            <a:r>
              <a:rPr lang="pl-PL" sz="1799" dirty="0" err="1">
                <a:solidFill>
                  <a:prstClr val="black"/>
                </a:solidFill>
                <a:latin typeface="Calibri" panose="020F0502020204030204"/>
              </a:rPr>
              <a:t>planetary</a:t>
            </a:r>
            <a:r>
              <a:rPr lang="pl-PL" sz="1799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pl-PL" sz="1799" dirty="0" err="1">
                <a:solidFill>
                  <a:prstClr val="black"/>
                </a:solidFill>
                <a:latin typeface="Calibri" panose="020F0502020204030204"/>
              </a:rPr>
              <a:t>cost</a:t>
            </a:r>
            <a:r>
              <a:rPr lang="pl-PL" sz="1799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pl-PL" sz="1799" dirty="0" err="1">
                <a:solidFill>
                  <a:prstClr val="black"/>
                </a:solidFill>
                <a:latin typeface="Calibri" panose="020F0502020204030204"/>
              </a:rPr>
              <a:t>that</a:t>
            </a:r>
            <a:r>
              <a:rPr lang="pl-PL" sz="1799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pl-PL" sz="1799" dirty="0" err="1">
                <a:solidFill>
                  <a:prstClr val="black"/>
                </a:solidFill>
                <a:latin typeface="Calibri" panose="020F0502020204030204"/>
              </a:rPr>
              <a:t>is</a:t>
            </a:r>
            <a:r>
              <a:rPr lang="pl-PL" sz="1799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pl-PL" sz="1799" dirty="0" err="1">
                <a:solidFill>
                  <a:prstClr val="black"/>
                </a:solidFill>
                <a:latin typeface="Calibri" panose="020F0502020204030204"/>
              </a:rPr>
              <a:t>completely</a:t>
            </a:r>
            <a:r>
              <a:rPr lang="pl-PL" sz="1799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pl-PL" sz="1799" dirty="0" err="1">
                <a:solidFill>
                  <a:prstClr val="black"/>
                </a:solidFill>
                <a:latin typeface="Calibri" panose="020F0502020204030204"/>
              </a:rPr>
              <a:t>unknown</a:t>
            </a:r>
            <a:r>
              <a:rPr lang="pl-PL" sz="1799" dirty="0">
                <a:solidFill>
                  <a:prstClr val="black"/>
                </a:solidFill>
                <a:latin typeface="Calibri" panose="020F0502020204030204"/>
              </a:rPr>
              <a:t> to </a:t>
            </a:r>
            <a:r>
              <a:rPr lang="pl-PL" sz="1799" dirty="0" err="1">
                <a:solidFill>
                  <a:prstClr val="black"/>
                </a:solidFill>
                <a:latin typeface="Calibri" panose="020F0502020204030204"/>
              </a:rPr>
              <a:t>us</a:t>
            </a:r>
            <a:r>
              <a:rPr lang="pl-PL" sz="1799" dirty="0">
                <a:solidFill>
                  <a:prstClr val="black"/>
                </a:solidFill>
                <a:latin typeface="Calibri" panose="020F0502020204030204"/>
              </a:rPr>
              <a:t>.”</a:t>
            </a:r>
          </a:p>
        </p:txBody>
      </p:sp>
    </p:spTree>
    <p:extLst>
      <p:ext uri="{BB962C8B-B14F-4D97-AF65-F5344CB8AC3E}">
        <p14:creationId xmlns:p14="http://schemas.microsoft.com/office/powerpoint/2010/main" val="13910013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014ED887-EDD9-16F4-E832-3B204E3BDC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4799" dirty="0"/>
              <a:t>AI and Windows</a:t>
            </a:r>
          </a:p>
        </p:txBody>
      </p:sp>
      <p:sp>
        <p:nvSpPr>
          <p:cNvPr id="5" name="Symbol zastępczy tekstu 4">
            <a:extLst>
              <a:ext uri="{FF2B5EF4-FFF2-40B4-BE49-F238E27FC236}">
                <a16:creationId xmlns:a16="http://schemas.microsoft.com/office/drawing/2014/main" id="{B617F249-A797-E858-F034-F43F06F166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4117450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ytuł 12"/>
          <p:cNvSpPr>
            <a:spLocks noGrp="1"/>
          </p:cNvSpPr>
          <p:nvPr>
            <p:ph type="title"/>
          </p:nvPr>
        </p:nvSpPr>
        <p:spPr>
          <a:xfrm>
            <a:off x="235608" y="6014392"/>
            <a:ext cx="10971372" cy="726976"/>
          </a:xfrm>
        </p:spPr>
        <p:txBody>
          <a:bodyPr rtlCol="0"/>
          <a:lstStyle/>
          <a:p>
            <a:pPr rtl="0"/>
            <a:r>
              <a:rPr lang="pl-PL" dirty="0"/>
              <a:t>How AI </a:t>
            </a:r>
            <a:r>
              <a:rPr lang="pl-PL" dirty="0" err="1"/>
              <a:t>is</a:t>
            </a:r>
            <a:r>
              <a:rPr lang="pl-PL" dirty="0"/>
              <a:t> </a:t>
            </a:r>
            <a:r>
              <a:rPr lang="pl-PL" dirty="0" err="1"/>
              <a:t>changing</a:t>
            </a:r>
            <a:r>
              <a:rPr lang="pl-PL" dirty="0"/>
              <a:t> </a:t>
            </a:r>
            <a:r>
              <a:rPr lang="pl-PL" dirty="0" err="1"/>
              <a:t>working</a:t>
            </a:r>
            <a:r>
              <a:rPr lang="pl-PL" dirty="0"/>
              <a:t> with Windows?</a:t>
            </a:r>
          </a:p>
        </p:txBody>
      </p:sp>
      <p:pic>
        <p:nvPicPr>
          <p:cNvPr id="2050" name="Picture 2" descr="Microsoft Windows 11 AI: Paint Cocreator">
            <a:extLst>
              <a:ext uri="{FF2B5EF4-FFF2-40B4-BE49-F238E27FC236}">
                <a16:creationId xmlns:a16="http://schemas.microsoft.com/office/drawing/2014/main" id="{B25BAD84-CFA5-137A-D306-CBAC771ABD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1836" y="2996952"/>
            <a:ext cx="3546752" cy="2456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Microsoft Windows 11 AI: Snipping Tool OCR">
            <a:extLst>
              <a:ext uri="{FF2B5EF4-FFF2-40B4-BE49-F238E27FC236}">
                <a16:creationId xmlns:a16="http://schemas.microsoft.com/office/drawing/2014/main" id="{CAD17D6D-A9A0-6781-0603-E2E40EFDC0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9763" y="111758"/>
            <a:ext cx="4605289" cy="2813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Microsoft Windows 11 AI: Paint remove background button">
            <a:extLst>
              <a:ext uri="{FF2B5EF4-FFF2-40B4-BE49-F238E27FC236}">
                <a16:creationId xmlns:a16="http://schemas.microsoft.com/office/drawing/2014/main" id="{A619A1D1-1398-A354-3798-0890FCD0FD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8628" y="2924944"/>
            <a:ext cx="3944517" cy="2414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Microsoft Windows 11 AI: Blur background button in Photos">
            <a:extLst>
              <a:ext uri="{FF2B5EF4-FFF2-40B4-BE49-F238E27FC236}">
                <a16:creationId xmlns:a16="http://schemas.microsoft.com/office/drawing/2014/main" id="{51B51B2B-6912-673D-1F7A-C13B0A699A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0036" y="260494"/>
            <a:ext cx="4320480" cy="2664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Microsoft Windows 11 AI: Clipchamp">
            <a:extLst>
              <a:ext uri="{FF2B5EF4-FFF2-40B4-BE49-F238E27FC236}">
                <a16:creationId xmlns:a16="http://schemas.microsoft.com/office/drawing/2014/main" id="{1D8A9519-6B87-5779-CFD5-1EAA972698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764" y="3068960"/>
            <a:ext cx="3690768" cy="2333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Microsoft Windows 11 AI: Clipchamp">
            <a:extLst>
              <a:ext uri="{FF2B5EF4-FFF2-40B4-BE49-F238E27FC236}">
                <a16:creationId xmlns:a16="http://schemas.microsoft.com/office/drawing/2014/main" id="{ECFF4E74-CCEC-C6BD-678C-DAEF131D6E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993"/>
          <a:stretch/>
        </p:blipFill>
        <p:spPr bwMode="auto">
          <a:xfrm>
            <a:off x="261764" y="188640"/>
            <a:ext cx="2160240" cy="2731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pole tekstowe 1">
            <a:extLst>
              <a:ext uri="{FF2B5EF4-FFF2-40B4-BE49-F238E27FC236}">
                <a16:creationId xmlns:a16="http://schemas.microsoft.com/office/drawing/2014/main" id="{D1BF0037-AAE7-3650-4222-5B1A0C06C71B}"/>
              </a:ext>
            </a:extLst>
          </p:cNvPr>
          <p:cNvSpPr txBox="1"/>
          <p:nvPr/>
        </p:nvSpPr>
        <p:spPr>
          <a:xfrm>
            <a:off x="205680" y="5517232"/>
            <a:ext cx="1072919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2400" dirty="0">
                <a:hlinkClick r:id="rId8"/>
              </a:rPr>
              <a:t>https://www.computerworld.com/article/3711746/windows-11-ai-features.html</a:t>
            </a:r>
            <a:endParaRPr lang="pl-PL" sz="2400" dirty="0"/>
          </a:p>
        </p:txBody>
      </p:sp>
    </p:spTree>
    <p:extLst>
      <p:ext uri="{BB962C8B-B14F-4D97-AF65-F5344CB8AC3E}">
        <p14:creationId xmlns:p14="http://schemas.microsoft.com/office/powerpoint/2010/main" val="1006467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ytuł 12"/>
          <p:cNvSpPr>
            <a:spLocks noGrp="1"/>
          </p:cNvSpPr>
          <p:nvPr>
            <p:ph type="title"/>
          </p:nvPr>
        </p:nvSpPr>
        <p:spPr>
          <a:xfrm>
            <a:off x="189756" y="5571838"/>
            <a:ext cx="11737304" cy="881498"/>
          </a:xfrm>
        </p:spPr>
        <p:txBody>
          <a:bodyPr rtlCol="0">
            <a:normAutofit fontScale="90000"/>
          </a:bodyPr>
          <a:lstStyle/>
          <a:p>
            <a:pPr rtl="0"/>
            <a:r>
              <a:rPr lang="pl-PL" dirty="0"/>
              <a:t>New AI </a:t>
            </a:r>
            <a:r>
              <a:rPr lang="pl-PL" dirty="0" err="1"/>
              <a:t>integrated</a:t>
            </a:r>
            <a:r>
              <a:rPr lang="pl-PL" dirty="0"/>
              <a:t>/</a:t>
            </a:r>
            <a:r>
              <a:rPr lang="pl-PL" dirty="0" err="1"/>
              <a:t>orientated</a:t>
            </a:r>
            <a:r>
              <a:rPr lang="pl-PL" dirty="0"/>
              <a:t> Windows </a:t>
            </a:r>
            <a:r>
              <a:rPr lang="pl-PL" dirty="0" err="1"/>
              <a:t>requirements</a:t>
            </a:r>
            <a:r>
              <a:rPr lang="pl-PL" dirty="0"/>
              <a:t> - </a:t>
            </a:r>
            <a:r>
              <a:rPr lang="pl-PL" dirty="0" err="1"/>
              <a:t>rumors</a:t>
            </a:r>
            <a:r>
              <a:rPr lang="pl-PL" dirty="0"/>
              <a:t> 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A1C6E42A-9939-B0FD-68B2-814D8A4F64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764" y="476672"/>
            <a:ext cx="11134973" cy="1699105"/>
          </a:xfrm>
          <a:prstGeom prst="rect">
            <a:avLst/>
          </a:prstGeom>
        </p:spPr>
      </p:pic>
      <p:pic>
        <p:nvPicPr>
          <p:cNvPr id="5" name="Obraz 4">
            <a:extLst>
              <a:ext uri="{FF2B5EF4-FFF2-40B4-BE49-F238E27FC236}">
                <a16:creationId xmlns:a16="http://schemas.microsoft.com/office/drawing/2014/main" id="{701E792D-A81B-09A8-FAC9-420ABA227A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765" y="2348880"/>
            <a:ext cx="7488832" cy="2696343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0DFB1199-18FE-48AC-4E8B-20917D99AC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4612" y="2348880"/>
            <a:ext cx="3448049" cy="2586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pole tekstowe 5">
            <a:extLst>
              <a:ext uri="{FF2B5EF4-FFF2-40B4-BE49-F238E27FC236}">
                <a16:creationId xmlns:a16="http://schemas.microsoft.com/office/drawing/2014/main" id="{30CFF294-529B-5CB6-69FD-D2809F34C5BE}"/>
              </a:ext>
            </a:extLst>
          </p:cNvPr>
          <p:cNvSpPr txBox="1"/>
          <p:nvPr/>
        </p:nvSpPr>
        <p:spPr>
          <a:xfrm>
            <a:off x="246279" y="5127575"/>
            <a:ext cx="114152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400" dirty="0"/>
              <a:t>NPU = </a:t>
            </a:r>
            <a:r>
              <a:rPr lang="pl-PL" sz="2400" dirty="0" err="1"/>
              <a:t>Neural</a:t>
            </a:r>
            <a:r>
              <a:rPr lang="pl-PL" sz="2400" dirty="0"/>
              <a:t> Processing </a:t>
            </a:r>
            <a:r>
              <a:rPr lang="pl-PL" sz="2400" dirty="0" err="1"/>
              <a:t>Units</a:t>
            </a:r>
            <a:r>
              <a:rPr lang="pl-PL" sz="2400" dirty="0"/>
              <a:t> (</a:t>
            </a:r>
            <a:r>
              <a:rPr lang="pl-PL" sz="2400" dirty="0" err="1"/>
              <a:t>new</a:t>
            </a:r>
            <a:r>
              <a:rPr lang="pl-PL" sz="2400" dirty="0"/>
              <a:t> </a:t>
            </a:r>
            <a:r>
              <a:rPr lang="pl-PL" sz="2400" dirty="0" err="1"/>
              <a:t>type</a:t>
            </a:r>
            <a:r>
              <a:rPr lang="pl-PL" sz="2400" dirty="0"/>
              <a:t> of </a:t>
            </a:r>
            <a:r>
              <a:rPr lang="pl-PL" sz="2400" dirty="0" err="1"/>
              <a:t>processor</a:t>
            </a:r>
            <a:r>
              <a:rPr lang="pl-PL" sz="2400" dirty="0"/>
              <a:t> </a:t>
            </a:r>
            <a:r>
              <a:rPr lang="pl-PL" sz="2400" dirty="0" err="1"/>
              <a:t>that</a:t>
            </a:r>
            <a:r>
              <a:rPr lang="pl-PL" sz="2400" dirty="0"/>
              <a:t> </a:t>
            </a:r>
            <a:r>
              <a:rPr lang="pl-PL" sz="2400" dirty="0" err="1"/>
              <a:t>works</a:t>
            </a:r>
            <a:r>
              <a:rPr lang="pl-PL" sz="2400" dirty="0"/>
              <a:t> </a:t>
            </a:r>
            <a:r>
              <a:rPr lang="pl-PL" sz="2400" dirty="0" err="1"/>
              <a:t>more</a:t>
            </a:r>
            <a:r>
              <a:rPr lang="pl-PL" sz="2400" dirty="0"/>
              <a:t> </a:t>
            </a:r>
            <a:r>
              <a:rPr lang="pl-PL" sz="2400" dirty="0" err="1"/>
              <a:t>like</a:t>
            </a:r>
            <a:r>
              <a:rPr lang="pl-PL" sz="2400" dirty="0"/>
              <a:t> </a:t>
            </a:r>
            <a:r>
              <a:rPr lang="pl-PL" sz="2400" dirty="0" err="1"/>
              <a:t>human</a:t>
            </a:r>
            <a:r>
              <a:rPr lang="pl-PL" sz="2400" dirty="0"/>
              <a:t> </a:t>
            </a:r>
            <a:r>
              <a:rPr lang="pl-PL" sz="2400" dirty="0" err="1"/>
              <a:t>brain</a:t>
            </a:r>
            <a:r>
              <a:rPr lang="pl-PL" sz="2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28481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014ED887-EDD9-16F4-E832-3B204E3BDC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4799" dirty="0" err="1"/>
              <a:t>ChatGPT</a:t>
            </a:r>
            <a:r>
              <a:rPr lang="pl-PL" sz="4799" dirty="0"/>
              <a:t> </a:t>
            </a:r>
            <a:r>
              <a:rPr lang="pl-PL" sz="4799" dirty="0" err="1"/>
              <a:t>free</a:t>
            </a:r>
            <a:r>
              <a:rPr lang="pl-PL" sz="4799" dirty="0"/>
              <a:t> and Plus</a:t>
            </a:r>
          </a:p>
        </p:txBody>
      </p:sp>
      <p:sp>
        <p:nvSpPr>
          <p:cNvPr id="5" name="Symbol zastępczy tekstu 4">
            <a:extLst>
              <a:ext uri="{FF2B5EF4-FFF2-40B4-BE49-F238E27FC236}">
                <a16:creationId xmlns:a16="http://schemas.microsoft.com/office/drawing/2014/main" id="{B617F249-A797-E858-F034-F43F06F166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5804700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ytuł 12"/>
          <p:cNvSpPr>
            <a:spLocks noGrp="1"/>
          </p:cNvSpPr>
          <p:nvPr>
            <p:ph type="title"/>
          </p:nvPr>
        </p:nvSpPr>
        <p:spPr>
          <a:xfrm>
            <a:off x="190362" y="5784593"/>
            <a:ext cx="10971372" cy="666822"/>
          </a:xfrm>
        </p:spPr>
        <p:txBody>
          <a:bodyPr rtlCol="0"/>
          <a:lstStyle/>
          <a:p>
            <a:pPr rtl="0"/>
            <a:r>
              <a:rPr lang="pl-PL" dirty="0" err="1"/>
              <a:t>ChatGPT</a:t>
            </a:r>
            <a:r>
              <a:rPr lang="pl-PL" dirty="0"/>
              <a:t> – </a:t>
            </a:r>
            <a:r>
              <a:rPr lang="pl-PL" dirty="0" err="1"/>
              <a:t>free</a:t>
            </a:r>
            <a:r>
              <a:rPr lang="pl-PL" dirty="0"/>
              <a:t> vs. </a:t>
            </a:r>
            <a:r>
              <a:rPr lang="pl-PL" dirty="0" err="1"/>
              <a:t>subscribed</a:t>
            </a:r>
            <a:r>
              <a:rPr lang="pl-PL" dirty="0"/>
              <a:t> (</a:t>
            </a:r>
            <a:r>
              <a:rPr lang="pl-PL" dirty="0" err="1"/>
              <a:t>paid</a:t>
            </a:r>
            <a:r>
              <a:rPr lang="pl-PL" dirty="0"/>
              <a:t>)</a:t>
            </a:r>
          </a:p>
        </p:txBody>
      </p:sp>
      <p:graphicFrame>
        <p:nvGraphicFramePr>
          <p:cNvPr id="4" name="Symbol zastępczy zawartości 3">
            <a:extLst>
              <a:ext uri="{FF2B5EF4-FFF2-40B4-BE49-F238E27FC236}">
                <a16:creationId xmlns:a16="http://schemas.microsoft.com/office/drawing/2014/main" id="{3203ABEA-14B6-6626-1144-B5EB6F28E26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7547784"/>
              </p:ext>
            </p:extLst>
          </p:nvPr>
        </p:nvGraphicFramePr>
        <p:xfrm>
          <a:off x="212493" y="44624"/>
          <a:ext cx="4608510" cy="5604370"/>
        </p:xfrm>
        <a:graphic>
          <a:graphicData uri="http://schemas.openxmlformats.org/drawingml/2006/table">
            <a:tbl>
              <a:tblPr/>
              <a:tblGrid>
                <a:gridCol w="1536170">
                  <a:extLst>
                    <a:ext uri="{9D8B030D-6E8A-4147-A177-3AD203B41FA5}">
                      <a16:colId xmlns:a16="http://schemas.microsoft.com/office/drawing/2014/main" val="2499973226"/>
                    </a:ext>
                  </a:extLst>
                </a:gridCol>
                <a:gridCol w="1536170">
                  <a:extLst>
                    <a:ext uri="{9D8B030D-6E8A-4147-A177-3AD203B41FA5}">
                      <a16:colId xmlns:a16="http://schemas.microsoft.com/office/drawing/2014/main" val="3214453487"/>
                    </a:ext>
                  </a:extLst>
                </a:gridCol>
                <a:gridCol w="1536170">
                  <a:extLst>
                    <a:ext uri="{9D8B030D-6E8A-4147-A177-3AD203B41FA5}">
                      <a16:colId xmlns:a16="http://schemas.microsoft.com/office/drawing/2014/main" val="2949497229"/>
                    </a:ext>
                  </a:extLst>
                </a:gridCol>
              </a:tblGrid>
              <a:tr h="268459">
                <a:tc>
                  <a:txBody>
                    <a:bodyPr/>
                    <a:lstStyle/>
                    <a:p>
                      <a:pPr algn="l" fontAlgn="ctr"/>
                      <a:r>
                        <a:rPr lang="pl-PL" sz="900" b="1">
                          <a:effectLst/>
                        </a:rPr>
                        <a:t>Feature</a:t>
                      </a:r>
                      <a:endParaRPr lang="pl-PL" sz="900">
                        <a:effectLst/>
                      </a:endParaRPr>
                    </a:p>
                  </a:txBody>
                  <a:tcPr marL="38980" marR="38980" marT="38980" marB="3898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900" b="1">
                          <a:effectLst/>
                        </a:rPr>
                        <a:t>ChatGPT</a:t>
                      </a:r>
                      <a:endParaRPr lang="pl-PL" sz="900">
                        <a:effectLst/>
                      </a:endParaRPr>
                    </a:p>
                  </a:txBody>
                  <a:tcPr marL="38980" marR="38980" marT="38980" marB="3898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900" b="1">
                          <a:effectLst/>
                        </a:rPr>
                        <a:t>ChatGPT Plus</a:t>
                      </a:r>
                      <a:endParaRPr lang="pl-PL" sz="900">
                        <a:effectLst/>
                      </a:endParaRPr>
                    </a:p>
                  </a:txBody>
                  <a:tcPr marL="38980" marR="38980" marT="38980" marB="3898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1153411"/>
                  </a:ext>
                </a:extLst>
              </a:tr>
              <a:tr h="268459">
                <a:tc>
                  <a:txBody>
                    <a:bodyPr/>
                    <a:lstStyle/>
                    <a:p>
                      <a:pPr algn="l" fontAlgn="ctr"/>
                      <a:r>
                        <a:rPr lang="pl-PL" sz="900" b="1">
                          <a:effectLst/>
                        </a:rPr>
                        <a:t>Model Architecture</a:t>
                      </a:r>
                      <a:endParaRPr lang="pl-PL" sz="900">
                        <a:effectLst/>
                      </a:endParaRPr>
                    </a:p>
                  </a:txBody>
                  <a:tcPr marL="38980" marR="38980" marT="38980" marB="3898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l-PL" sz="900" b="0">
                          <a:effectLst/>
                        </a:rPr>
                        <a:t>GPT-3.5</a:t>
                      </a:r>
                      <a:endParaRPr lang="pl-PL" sz="900">
                        <a:effectLst/>
                      </a:endParaRPr>
                    </a:p>
                  </a:txBody>
                  <a:tcPr marL="38980" marR="38980" marT="38980" marB="3898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900" b="0">
                          <a:effectLst/>
                        </a:rPr>
                        <a:t>GPT-4</a:t>
                      </a:r>
                      <a:endParaRPr lang="pl-PL" sz="900">
                        <a:effectLst/>
                      </a:endParaRPr>
                    </a:p>
                  </a:txBody>
                  <a:tcPr marL="38980" marR="38980" marT="38980" marB="3898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1705335"/>
                  </a:ext>
                </a:extLst>
              </a:tr>
              <a:tr h="255170">
                <a:tc>
                  <a:txBody>
                    <a:bodyPr/>
                    <a:lstStyle/>
                    <a:p>
                      <a:pPr algn="l" fontAlgn="ctr"/>
                      <a:r>
                        <a:rPr lang="pl-PL" sz="900" b="1">
                          <a:effectLst/>
                        </a:rPr>
                        <a:t>Price</a:t>
                      </a:r>
                      <a:endParaRPr lang="pl-PL" sz="900">
                        <a:effectLst/>
                      </a:endParaRPr>
                    </a:p>
                  </a:txBody>
                  <a:tcPr marL="38980" marR="38980" marT="38980" marB="3898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l-PL" sz="900" b="0">
                          <a:effectLst/>
                        </a:rPr>
                        <a:t>Free</a:t>
                      </a:r>
                      <a:endParaRPr lang="pl-PL" sz="900">
                        <a:effectLst/>
                      </a:endParaRPr>
                    </a:p>
                  </a:txBody>
                  <a:tcPr marL="38980" marR="38980" marT="38980" marB="3898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l-PL" sz="900" b="0">
                          <a:effectLst/>
                        </a:rPr>
                        <a:t>$20/month</a:t>
                      </a:r>
                      <a:endParaRPr lang="pl-PL" sz="900">
                        <a:effectLst/>
                      </a:endParaRPr>
                    </a:p>
                  </a:txBody>
                  <a:tcPr marL="38980" marR="38980" marT="38980" marB="3898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5108202"/>
                  </a:ext>
                </a:extLst>
              </a:tr>
              <a:tr h="441264">
                <a:tc>
                  <a:txBody>
                    <a:bodyPr/>
                    <a:lstStyle/>
                    <a:p>
                      <a:pPr algn="l" fontAlgn="ctr"/>
                      <a:r>
                        <a:rPr lang="pl-PL" sz="900" b="1">
                          <a:effectLst/>
                        </a:rPr>
                        <a:t>Features</a:t>
                      </a:r>
                      <a:endParaRPr lang="pl-PL" sz="900">
                        <a:effectLst/>
                      </a:endParaRPr>
                    </a:p>
                  </a:txBody>
                  <a:tcPr marL="38980" marR="38980" marT="38980" marB="3898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l-PL" sz="900" b="0">
                          <a:effectLst/>
                        </a:rPr>
                        <a:t>Limited</a:t>
                      </a:r>
                      <a:endParaRPr lang="pl-PL" sz="900">
                        <a:effectLst/>
                      </a:endParaRPr>
                    </a:p>
                  </a:txBody>
                  <a:tcPr marL="38980" marR="38980" marT="38980" marB="3898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l-PL" sz="900" b="0" dirty="0" err="1">
                          <a:effectLst/>
                        </a:rPr>
                        <a:t>All</a:t>
                      </a:r>
                      <a:r>
                        <a:rPr lang="pl-PL" sz="900" b="0" dirty="0">
                          <a:effectLst/>
                        </a:rPr>
                        <a:t> </a:t>
                      </a:r>
                      <a:r>
                        <a:rPr lang="pl-PL" sz="900" b="0" dirty="0" err="1">
                          <a:effectLst/>
                        </a:rPr>
                        <a:t>features</a:t>
                      </a:r>
                      <a:r>
                        <a:rPr lang="pl-PL" sz="900" b="0" dirty="0">
                          <a:effectLst/>
                        </a:rPr>
                        <a:t> and </a:t>
                      </a:r>
                      <a:r>
                        <a:rPr lang="pl-PL" sz="900" b="0" dirty="0" err="1">
                          <a:effectLst/>
                        </a:rPr>
                        <a:t>capabilities</a:t>
                      </a:r>
                      <a:r>
                        <a:rPr lang="pl-PL" sz="900" b="0" dirty="0">
                          <a:effectLst/>
                        </a:rPr>
                        <a:t>, </a:t>
                      </a:r>
                      <a:r>
                        <a:rPr lang="en-US" sz="900" b="0" dirty="0">
                          <a:effectLst/>
                        </a:rPr>
                        <a:t>Browse, create, and use GPTs</a:t>
                      </a:r>
                    </a:p>
                    <a:p>
                      <a:pPr algn="l" fontAlgn="ctr"/>
                      <a:r>
                        <a:rPr lang="en-US" sz="900" b="0" dirty="0">
                          <a:effectLst/>
                        </a:rPr>
                        <a:t>Access to additional tools like DALL·E, Browsing, Advanced Data Analysis and more</a:t>
                      </a:r>
                      <a:endParaRPr lang="pl-PL" sz="900" dirty="0">
                        <a:effectLst/>
                      </a:endParaRPr>
                    </a:p>
                  </a:txBody>
                  <a:tcPr marL="38980" marR="38980" marT="38980" marB="3898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7698217"/>
                  </a:ext>
                </a:extLst>
              </a:tr>
              <a:tr h="268459">
                <a:tc>
                  <a:txBody>
                    <a:bodyPr/>
                    <a:lstStyle/>
                    <a:p>
                      <a:pPr algn="l" fontAlgn="ctr"/>
                      <a:r>
                        <a:rPr lang="pl-PL" sz="900" b="1">
                          <a:effectLst/>
                        </a:rPr>
                        <a:t>Language model</a:t>
                      </a:r>
                      <a:endParaRPr lang="pl-PL" sz="900">
                        <a:effectLst/>
                      </a:endParaRPr>
                    </a:p>
                  </a:txBody>
                  <a:tcPr marL="38980" marR="38980" marT="38980" marB="3898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l-PL" sz="900" b="0">
                          <a:effectLst/>
                        </a:rPr>
                        <a:t>Basic language model</a:t>
                      </a:r>
                      <a:endParaRPr lang="pl-PL" sz="900">
                        <a:effectLst/>
                      </a:endParaRPr>
                    </a:p>
                  </a:txBody>
                  <a:tcPr marL="38980" marR="38980" marT="38980" marB="3898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l-PL" sz="900" b="0">
                          <a:effectLst/>
                        </a:rPr>
                        <a:t>Full language model</a:t>
                      </a:r>
                      <a:endParaRPr lang="pl-PL" sz="900">
                        <a:effectLst/>
                      </a:endParaRPr>
                    </a:p>
                  </a:txBody>
                  <a:tcPr marL="38980" marR="38980" marT="38980" marB="3898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7039285"/>
                  </a:ext>
                </a:extLst>
              </a:tr>
              <a:tr h="441264">
                <a:tc>
                  <a:txBody>
                    <a:bodyPr/>
                    <a:lstStyle/>
                    <a:p>
                      <a:pPr algn="l" fontAlgn="ctr"/>
                      <a:r>
                        <a:rPr lang="pl-PL" sz="900" b="1">
                          <a:effectLst/>
                        </a:rPr>
                        <a:t>Accuracy</a:t>
                      </a:r>
                      <a:endParaRPr lang="pl-PL" sz="900">
                        <a:effectLst/>
                      </a:endParaRPr>
                    </a:p>
                  </a:txBody>
                  <a:tcPr marL="38980" marR="38980" marT="38980" marB="3898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dirty="0">
                          <a:effectLst/>
                        </a:rPr>
                        <a:t>Not always accurate or reliable</a:t>
                      </a:r>
                      <a:endParaRPr lang="en-US" sz="900" dirty="0">
                        <a:effectLst/>
                      </a:endParaRPr>
                    </a:p>
                  </a:txBody>
                  <a:tcPr marL="38980" marR="38980" marT="38980" marB="3898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l-PL" sz="900" b="0">
                          <a:effectLst/>
                        </a:rPr>
                        <a:t>More accurate and reliable</a:t>
                      </a:r>
                      <a:endParaRPr lang="pl-PL" sz="900">
                        <a:effectLst/>
                      </a:endParaRPr>
                    </a:p>
                  </a:txBody>
                  <a:tcPr marL="38980" marR="38980" marT="38980" marB="3898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4145925"/>
                  </a:ext>
                </a:extLst>
              </a:tr>
              <a:tr h="441264">
                <a:tc>
                  <a:txBody>
                    <a:bodyPr/>
                    <a:lstStyle/>
                    <a:p>
                      <a:pPr algn="l" fontAlgn="ctr"/>
                      <a:r>
                        <a:rPr lang="pl-PL" sz="900" b="1">
                          <a:effectLst/>
                        </a:rPr>
                        <a:t>Transformer Model Capacity</a:t>
                      </a:r>
                      <a:endParaRPr lang="pl-PL" sz="900">
                        <a:effectLst/>
                      </a:endParaRPr>
                    </a:p>
                  </a:txBody>
                  <a:tcPr marL="38980" marR="38980" marT="38980" marB="3898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l-PL" sz="900" b="0">
                          <a:effectLst/>
                        </a:rPr>
                        <a:t>117 million parameters</a:t>
                      </a:r>
                      <a:endParaRPr lang="pl-PL" sz="900">
                        <a:effectLst/>
                      </a:endParaRPr>
                    </a:p>
                  </a:txBody>
                  <a:tcPr marL="38980" marR="38980" marT="38980" marB="3898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l-PL" sz="900" b="0">
                          <a:effectLst/>
                        </a:rPr>
                        <a:t>1.2 billion parameters</a:t>
                      </a:r>
                      <a:endParaRPr lang="pl-PL" sz="900">
                        <a:effectLst/>
                      </a:endParaRPr>
                    </a:p>
                  </a:txBody>
                  <a:tcPr marL="38980" marR="38980" marT="38980" marB="3898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40175"/>
                  </a:ext>
                </a:extLst>
              </a:tr>
              <a:tr h="441264">
                <a:tc>
                  <a:txBody>
                    <a:bodyPr/>
                    <a:lstStyle/>
                    <a:p>
                      <a:pPr algn="l" fontAlgn="ctr"/>
                      <a:r>
                        <a:rPr lang="pl-PL" sz="900" b="1">
                          <a:effectLst/>
                        </a:rPr>
                        <a:t>Processing Speed</a:t>
                      </a:r>
                      <a:endParaRPr lang="pl-PL" sz="900">
                        <a:effectLst/>
                      </a:endParaRPr>
                    </a:p>
                  </a:txBody>
                  <a:tcPr marL="38980" marR="38980" marT="38980" marB="3898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dirty="0">
                          <a:effectLst/>
                        </a:rPr>
                        <a:t>Slow compared to ChatGPT Plus</a:t>
                      </a:r>
                      <a:endParaRPr lang="en-US" sz="900" dirty="0">
                        <a:effectLst/>
                      </a:endParaRPr>
                    </a:p>
                  </a:txBody>
                  <a:tcPr marL="38980" marR="38980" marT="38980" marB="3898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l-PL" sz="900" b="0">
                          <a:effectLst/>
                        </a:rPr>
                        <a:t>Faster than ChatGPT</a:t>
                      </a:r>
                      <a:endParaRPr lang="pl-PL" sz="900">
                        <a:effectLst/>
                      </a:endParaRPr>
                    </a:p>
                  </a:txBody>
                  <a:tcPr marL="38980" marR="38980" marT="38980" marB="3898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8361726"/>
                  </a:ext>
                </a:extLst>
              </a:tr>
              <a:tr h="268459">
                <a:tc>
                  <a:txBody>
                    <a:bodyPr/>
                    <a:lstStyle/>
                    <a:p>
                      <a:pPr algn="l" fontAlgn="ctr"/>
                      <a:r>
                        <a:rPr lang="pl-PL" sz="900" b="1">
                          <a:effectLst/>
                        </a:rPr>
                        <a:t>Access to new features</a:t>
                      </a:r>
                      <a:endParaRPr lang="pl-PL" sz="900">
                        <a:effectLst/>
                      </a:endParaRPr>
                    </a:p>
                  </a:txBody>
                  <a:tcPr marL="38980" marR="38980" marT="38980" marB="3898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l-PL" sz="900" b="0">
                          <a:effectLst/>
                        </a:rPr>
                        <a:t>None</a:t>
                      </a:r>
                      <a:endParaRPr lang="pl-PL" sz="900">
                        <a:effectLst/>
                      </a:endParaRPr>
                    </a:p>
                  </a:txBody>
                  <a:tcPr marL="38980" marR="38980" marT="38980" marB="3898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l-PL" sz="900" b="0">
                          <a:effectLst/>
                        </a:rPr>
                        <a:t>Priority access</a:t>
                      </a:r>
                      <a:endParaRPr lang="pl-PL" sz="900">
                        <a:effectLst/>
                      </a:endParaRPr>
                    </a:p>
                  </a:txBody>
                  <a:tcPr marL="38980" marR="38980" marT="38980" marB="3898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0802171"/>
                  </a:ext>
                </a:extLst>
              </a:tr>
              <a:tr h="959676">
                <a:tc>
                  <a:txBody>
                    <a:bodyPr/>
                    <a:lstStyle/>
                    <a:p>
                      <a:pPr algn="l" fontAlgn="ctr"/>
                      <a:r>
                        <a:rPr lang="pl-PL" sz="900" b="1">
                          <a:effectLst/>
                        </a:rPr>
                        <a:t>Modal</a:t>
                      </a:r>
                      <a:endParaRPr lang="pl-PL" sz="900">
                        <a:effectLst/>
                      </a:endParaRPr>
                    </a:p>
                  </a:txBody>
                  <a:tcPr marL="38980" marR="38980" marT="38980" marB="3898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>
                          <a:effectLst/>
                        </a:rPr>
                        <a:t>ChatGPT is unimodal. It just takes input in one form, that is text.</a:t>
                      </a:r>
                      <a:endParaRPr lang="en-US" sz="900">
                        <a:effectLst/>
                      </a:endParaRPr>
                    </a:p>
                  </a:txBody>
                  <a:tcPr marL="38980" marR="38980" marT="38980" marB="3898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dirty="0">
                          <a:effectLst/>
                        </a:rPr>
                        <a:t>GPT-4 is multi-modal, which means it generates information from both texts and images.</a:t>
                      </a:r>
                      <a:endParaRPr lang="en-US" sz="900" dirty="0">
                        <a:effectLst/>
                      </a:endParaRPr>
                    </a:p>
                  </a:txBody>
                  <a:tcPr marL="38980" marR="38980" marT="38980" marB="3898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7222909"/>
                  </a:ext>
                </a:extLst>
              </a:tr>
              <a:tr h="441264">
                <a:tc>
                  <a:txBody>
                    <a:bodyPr/>
                    <a:lstStyle/>
                    <a:p>
                      <a:pPr algn="l" fontAlgn="ctr"/>
                      <a:r>
                        <a:rPr lang="pl-PL" sz="900" b="1">
                          <a:effectLst/>
                        </a:rPr>
                        <a:t>Multilingual Capabilities</a:t>
                      </a:r>
                      <a:endParaRPr lang="pl-PL" sz="900">
                        <a:effectLst/>
                      </a:endParaRPr>
                    </a:p>
                  </a:txBody>
                  <a:tcPr marL="38980" marR="38980" marT="38980" marB="3898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l-PL" sz="900" b="0">
                          <a:effectLst/>
                        </a:rPr>
                        <a:t>Limited proficiency</a:t>
                      </a:r>
                      <a:endParaRPr lang="pl-PL" sz="900">
                        <a:effectLst/>
                      </a:endParaRPr>
                    </a:p>
                  </a:txBody>
                  <a:tcPr marL="38980" marR="38980" marT="38980" marB="3898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l-PL" sz="900" b="0" dirty="0" err="1">
                          <a:effectLst/>
                        </a:rPr>
                        <a:t>Better</a:t>
                      </a:r>
                      <a:r>
                        <a:rPr lang="pl-PL" sz="900" b="0" dirty="0">
                          <a:effectLst/>
                        </a:rPr>
                        <a:t> </a:t>
                      </a:r>
                      <a:r>
                        <a:rPr lang="pl-PL" sz="900" b="0" dirty="0" err="1">
                          <a:effectLst/>
                        </a:rPr>
                        <a:t>proficiency</a:t>
                      </a:r>
                      <a:r>
                        <a:rPr lang="pl-PL" sz="900" b="0" dirty="0">
                          <a:effectLst/>
                        </a:rPr>
                        <a:t> </a:t>
                      </a:r>
                      <a:endParaRPr lang="pl-PL" sz="900" dirty="0">
                        <a:effectLst/>
                      </a:endParaRPr>
                    </a:p>
                  </a:txBody>
                  <a:tcPr marL="38980" marR="38980" marT="38980" marB="3898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4678051"/>
                  </a:ext>
                </a:extLst>
              </a:tr>
              <a:tr h="786872">
                <a:tc>
                  <a:txBody>
                    <a:bodyPr/>
                    <a:lstStyle/>
                    <a:p>
                      <a:pPr algn="l" fontAlgn="ctr"/>
                      <a:r>
                        <a:rPr lang="pl-PL" sz="900" b="1">
                          <a:effectLst/>
                        </a:rPr>
                        <a:t>Example</a:t>
                      </a:r>
                      <a:endParaRPr lang="pl-PL" sz="900">
                        <a:effectLst/>
                      </a:endParaRPr>
                    </a:p>
                  </a:txBody>
                  <a:tcPr marL="38980" marR="38980" marT="38980" marB="3898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>
                          <a:effectLst/>
                        </a:rPr>
                        <a:t>ChatGPT (3.5 version) can process 4,096 tokens or roughly 8,000 words.</a:t>
                      </a:r>
                      <a:endParaRPr lang="en-US" sz="900">
                        <a:effectLst/>
                      </a:endParaRPr>
                    </a:p>
                  </a:txBody>
                  <a:tcPr marL="38980" marR="38980" marT="38980" marB="3898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dirty="0">
                          <a:effectLst/>
                        </a:rPr>
                        <a:t>Whereas, GPT-4 can handle up to 32,768 tokens or over 64,000 words.</a:t>
                      </a:r>
                      <a:endParaRPr lang="en-US" sz="900" dirty="0">
                        <a:effectLst/>
                      </a:endParaRPr>
                    </a:p>
                  </a:txBody>
                  <a:tcPr marL="38980" marR="38980" marT="38980" marB="3898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5131317"/>
                  </a:ext>
                </a:extLst>
              </a:tr>
            </a:tbl>
          </a:graphicData>
        </a:graphic>
      </p:graphicFrame>
      <p:pic>
        <p:nvPicPr>
          <p:cNvPr id="9" name="Obraz 8">
            <a:extLst>
              <a:ext uri="{FF2B5EF4-FFF2-40B4-BE49-F238E27FC236}">
                <a16:creationId xmlns:a16="http://schemas.microsoft.com/office/drawing/2014/main" id="{0F61F3E7-7ED3-751A-5F6D-F38A76708C2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0049"/>
          <a:stretch/>
        </p:blipFill>
        <p:spPr>
          <a:xfrm>
            <a:off x="8326660" y="233005"/>
            <a:ext cx="3735564" cy="923331"/>
          </a:xfrm>
          <a:prstGeom prst="rect">
            <a:avLst/>
          </a:prstGeom>
        </p:spPr>
      </p:pic>
      <p:cxnSp>
        <p:nvCxnSpPr>
          <p:cNvPr id="11" name="Łącznik prosty ze strzałką 10">
            <a:extLst>
              <a:ext uri="{FF2B5EF4-FFF2-40B4-BE49-F238E27FC236}">
                <a16:creationId xmlns:a16="http://schemas.microsoft.com/office/drawing/2014/main" id="{B3755788-3E6E-8EF1-5AE7-6B86A8DCD539}"/>
              </a:ext>
            </a:extLst>
          </p:cNvPr>
          <p:cNvCxnSpPr>
            <a:cxnSpLocks/>
          </p:cNvCxnSpPr>
          <p:nvPr/>
        </p:nvCxnSpPr>
        <p:spPr>
          <a:xfrm flipV="1">
            <a:off x="9312037" y="1341366"/>
            <a:ext cx="360040" cy="36004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pole tekstowe 11">
            <a:extLst>
              <a:ext uri="{FF2B5EF4-FFF2-40B4-BE49-F238E27FC236}">
                <a16:creationId xmlns:a16="http://schemas.microsoft.com/office/drawing/2014/main" id="{656B5FDE-971C-0B72-B816-5477A3DA1E60}"/>
              </a:ext>
            </a:extLst>
          </p:cNvPr>
          <p:cNvSpPr txBox="1"/>
          <p:nvPr/>
        </p:nvSpPr>
        <p:spPr>
          <a:xfrm>
            <a:off x="8421566" y="1794311"/>
            <a:ext cx="28217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>
                <a:solidFill>
                  <a:srgbClr val="FF0000"/>
                </a:solidFill>
              </a:rPr>
              <a:t>A</a:t>
            </a:r>
            <a:r>
              <a:rPr lang="en-US" dirty="0">
                <a:solidFill>
                  <a:srgbClr val="FF0000"/>
                </a:solidFill>
              </a:rPr>
              <a:t> small </a:t>
            </a:r>
            <a:r>
              <a:rPr lang="pl-PL" dirty="0" err="1">
                <a:solidFill>
                  <a:srgbClr val="FF0000"/>
                </a:solidFill>
              </a:rPr>
              <a:t>note</a:t>
            </a:r>
            <a:r>
              <a:rPr lang="en-US" dirty="0">
                <a:solidFill>
                  <a:srgbClr val="FF0000"/>
                </a:solidFill>
              </a:rPr>
              <a:t> visible after purchase</a:t>
            </a:r>
            <a:r>
              <a:rPr lang="pl-PL" dirty="0">
                <a:solidFill>
                  <a:srgbClr val="FF0000"/>
                </a:solidFill>
              </a:rPr>
              <a:t>. </a:t>
            </a:r>
          </a:p>
          <a:p>
            <a:r>
              <a:rPr lang="pl-PL" dirty="0" err="1">
                <a:solidFill>
                  <a:srgbClr val="FF0000"/>
                </a:solidFill>
              </a:rPr>
              <a:t>Misleading</a:t>
            </a:r>
            <a:r>
              <a:rPr lang="pl-PL" dirty="0">
                <a:solidFill>
                  <a:srgbClr val="FF0000"/>
                </a:solidFill>
              </a:rPr>
              <a:t>? </a:t>
            </a:r>
            <a:r>
              <a:rPr lang="pl-PL" dirty="0">
                <a:solidFill>
                  <a:srgbClr val="FF0000"/>
                </a:solidFill>
                <a:sym typeface="Wingdings" panose="05000000000000000000" pitchFamily="2" charset="2"/>
              </a:rPr>
              <a:t></a:t>
            </a:r>
            <a:endParaRPr lang="pl-PL" dirty="0">
              <a:solidFill>
                <a:srgbClr val="FF0000"/>
              </a:solidFill>
            </a:endParaRPr>
          </a:p>
        </p:txBody>
      </p:sp>
      <p:sp>
        <p:nvSpPr>
          <p:cNvPr id="2" name="pole tekstowe 1">
            <a:extLst>
              <a:ext uri="{FF2B5EF4-FFF2-40B4-BE49-F238E27FC236}">
                <a16:creationId xmlns:a16="http://schemas.microsoft.com/office/drawing/2014/main" id="{A5B97101-D1D5-F9B0-19BC-FC4794F578F8}"/>
              </a:ext>
            </a:extLst>
          </p:cNvPr>
          <p:cNvSpPr txBox="1"/>
          <p:nvPr/>
        </p:nvSpPr>
        <p:spPr>
          <a:xfrm>
            <a:off x="8299457" y="2779171"/>
            <a:ext cx="34953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202124"/>
                </a:solidFill>
                <a:effectLst/>
                <a:latin typeface="Google Sans"/>
              </a:rPr>
              <a:t>The existing versions of GPT-3.5 and GPT-4 had a knowledge cutoff</a:t>
            </a:r>
            <a:endParaRPr lang="pl-PL" b="0" i="0" dirty="0">
              <a:solidFill>
                <a:srgbClr val="202124"/>
              </a:solidFill>
              <a:effectLst/>
              <a:latin typeface="Google Sans"/>
            </a:endParaRPr>
          </a:p>
          <a:p>
            <a:r>
              <a:rPr lang="pl-PL" dirty="0">
                <a:solidFill>
                  <a:srgbClr val="FF0000"/>
                </a:solidFill>
                <a:hlinkClick r:id="rId4"/>
              </a:rPr>
              <a:t>https://platform.openai.com/docs/models/gpt-4-and-gpt-4-turbo</a:t>
            </a:r>
            <a:endParaRPr lang="pl-PL" dirty="0">
              <a:solidFill>
                <a:srgbClr val="FF0000"/>
              </a:solidFill>
            </a:endParaRPr>
          </a:p>
        </p:txBody>
      </p:sp>
      <p:sp>
        <p:nvSpPr>
          <p:cNvPr id="6" name="pole tekstowe 5">
            <a:extLst>
              <a:ext uri="{FF2B5EF4-FFF2-40B4-BE49-F238E27FC236}">
                <a16:creationId xmlns:a16="http://schemas.microsoft.com/office/drawing/2014/main" id="{B8B7F403-1A19-3378-E2AA-160529B0C815}"/>
              </a:ext>
            </a:extLst>
          </p:cNvPr>
          <p:cNvSpPr txBox="1"/>
          <p:nvPr/>
        </p:nvSpPr>
        <p:spPr>
          <a:xfrm>
            <a:off x="8368803" y="4115099"/>
            <a:ext cx="349533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202124"/>
                </a:solidFill>
                <a:effectLst/>
                <a:latin typeface="Google Sans"/>
              </a:rPr>
              <a:t>What are tokens and how to count them?</a:t>
            </a:r>
            <a:endParaRPr lang="pl-PL" b="0" i="0" dirty="0">
              <a:solidFill>
                <a:srgbClr val="202124"/>
              </a:solidFill>
              <a:effectLst/>
              <a:latin typeface="Google Sans"/>
            </a:endParaRPr>
          </a:p>
          <a:p>
            <a:r>
              <a:rPr lang="pl-PL" b="0" i="0" dirty="0">
                <a:solidFill>
                  <a:srgbClr val="202124"/>
                </a:solidFill>
                <a:effectLst/>
                <a:latin typeface="Google Sans"/>
                <a:hlinkClick r:id="rId5"/>
              </a:rPr>
              <a:t>https://help.openai.com/en/articles/4936856-what-are-tokens-and-how-to-count-them</a:t>
            </a:r>
            <a:endParaRPr lang="pl-PL" b="0" i="0" dirty="0">
              <a:solidFill>
                <a:srgbClr val="202124"/>
              </a:solidFill>
              <a:effectLst/>
              <a:latin typeface="Google Sans"/>
            </a:endParaRP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27B2C0C0-C58B-9A6F-6553-3E020EAB91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05754" y="220577"/>
            <a:ext cx="2982110" cy="1071417"/>
          </a:xfrm>
          <a:prstGeom prst="rect">
            <a:avLst/>
          </a:prstGeom>
        </p:spPr>
      </p:pic>
      <p:sp>
        <p:nvSpPr>
          <p:cNvPr id="8" name="pole tekstowe 7">
            <a:extLst>
              <a:ext uri="{FF2B5EF4-FFF2-40B4-BE49-F238E27FC236}">
                <a16:creationId xmlns:a16="http://schemas.microsoft.com/office/drawing/2014/main" id="{72E578E8-E791-9212-0F6D-CBAFECCC5145}"/>
              </a:ext>
            </a:extLst>
          </p:cNvPr>
          <p:cNvSpPr txBox="1"/>
          <p:nvPr/>
        </p:nvSpPr>
        <p:spPr>
          <a:xfrm>
            <a:off x="5035706" y="1890880"/>
            <a:ext cx="2821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>
                <a:solidFill>
                  <a:srgbClr val="FF0000"/>
                </a:solidFill>
              </a:rPr>
              <a:t>No </a:t>
            </a:r>
            <a:r>
              <a:rPr lang="pl-PL" dirty="0" err="1">
                <a:solidFill>
                  <a:srgbClr val="FF0000"/>
                </a:solidFill>
              </a:rPr>
              <a:t>note</a:t>
            </a:r>
            <a:r>
              <a:rPr lang="pl-PL" dirty="0">
                <a:solidFill>
                  <a:srgbClr val="FF0000"/>
                </a:solidFill>
              </a:rPr>
              <a:t> </a:t>
            </a:r>
            <a:r>
              <a:rPr lang="pl-PL" dirty="0" err="1">
                <a:solidFill>
                  <a:srgbClr val="FF0000"/>
                </a:solidFill>
              </a:rPr>
              <a:t>before</a:t>
            </a:r>
            <a:r>
              <a:rPr lang="pl-PL" dirty="0">
                <a:solidFill>
                  <a:srgbClr val="FF0000"/>
                </a:solidFill>
              </a:rPr>
              <a:t> </a:t>
            </a:r>
            <a:r>
              <a:rPr lang="pl-PL" dirty="0" err="1">
                <a:solidFill>
                  <a:srgbClr val="FF0000"/>
                </a:solidFill>
              </a:rPr>
              <a:t>purchase</a:t>
            </a:r>
            <a:r>
              <a:rPr lang="pl-PL" dirty="0">
                <a:solidFill>
                  <a:srgbClr val="FF0000"/>
                </a:solidFill>
              </a:rPr>
              <a:t> </a:t>
            </a:r>
            <a:r>
              <a:rPr lang="pl-PL" dirty="0">
                <a:solidFill>
                  <a:srgbClr val="FF0000"/>
                </a:solidFill>
                <a:sym typeface="Wingdings" panose="05000000000000000000" pitchFamily="2" charset="2"/>
              </a:rPr>
              <a:t></a:t>
            </a:r>
            <a:endParaRPr lang="pl-PL" dirty="0">
              <a:solidFill>
                <a:srgbClr val="FF0000"/>
              </a:solidFill>
            </a:endParaRPr>
          </a:p>
        </p:txBody>
      </p:sp>
      <p:cxnSp>
        <p:nvCxnSpPr>
          <p:cNvPr id="10" name="Łącznik prosty ze strzałką 9">
            <a:extLst>
              <a:ext uri="{FF2B5EF4-FFF2-40B4-BE49-F238E27FC236}">
                <a16:creationId xmlns:a16="http://schemas.microsoft.com/office/drawing/2014/main" id="{1E5B8E75-3B41-ACDE-DDEB-4E6596BCDE94}"/>
              </a:ext>
            </a:extLst>
          </p:cNvPr>
          <p:cNvCxnSpPr>
            <a:cxnSpLocks/>
          </p:cNvCxnSpPr>
          <p:nvPr/>
        </p:nvCxnSpPr>
        <p:spPr>
          <a:xfrm flipV="1">
            <a:off x="6316789" y="1465254"/>
            <a:ext cx="360040" cy="36004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Customers Don't Trust Businesses As Much As Executives Think They Should,  PwC Study Finds">
            <a:extLst>
              <a:ext uri="{FF2B5EF4-FFF2-40B4-BE49-F238E27FC236}">
                <a16:creationId xmlns:a16="http://schemas.microsoft.com/office/drawing/2014/main" id="{E07A1038-3F30-39E1-44E0-F3D4F5F324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8486" y="2452378"/>
            <a:ext cx="3234401" cy="1326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3242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ytuł 12"/>
          <p:cNvSpPr>
            <a:spLocks noGrp="1"/>
          </p:cNvSpPr>
          <p:nvPr>
            <p:ph type="title"/>
          </p:nvPr>
        </p:nvSpPr>
        <p:spPr>
          <a:xfrm>
            <a:off x="608726" y="6049884"/>
            <a:ext cx="10971372" cy="646331"/>
          </a:xfrm>
        </p:spPr>
        <p:txBody>
          <a:bodyPr rtlCol="0"/>
          <a:lstStyle/>
          <a:p>
            <a:pPr rtl="0"/>
            <a:r>
              <a:rPr lang="pl-PL" dirty="0" err="1"/>
              <a:t>ChatGPT</a:t>
            </a:r>
            <a:r>
              <a:rPr lang="pl-PL" dirty="0"/>
              <a:t> </a:t>
            </a:r>
            <a:r>
              <a:rPr lang="pl-PL" dirty="0" err="1"/>
              <a:t>Free</a:t>
            </a:r>
            <a:r>
              <a:rPr lang="pl-PL" dirty="0"/>
              <a:t> vs. </a:t>
            </a:r>
            <a:r>
              <a:rPr lang="pl-PL" dirty="0" err="1"/>
              <a:t>subscribed</a:t>
            </a:r>
            <a:r>
              <a:rPr lang="pl-PL" dirty="0"/>
              <a:t> – </a:t>
            </a:r>
            <a:r>
              <a:rPr lang="pl-PL" dirty="0" err="1"/>
              <a:t>lazy</a:t>
            </a:r>
            <a:r>
              <a:rPr lang="pl-PL" dirty="0"/>
              <a:t> </a:t>
            </a:r>
            <a:r>
              <a:rPr lang="pl-PL" dirty="0" err="1"/>
              <a:t>algorithm</a:t>
            </a:r>
            <a:r>
              <a:rPr lang="pl-PL" dirty="0"/>
              <a:t>?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94FA21CF-3DF7-70E0-A220-B9629904DA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820" y="161785"/>
            <a:ext cx="9838829" cy="4940839"/>
          </a:xfrm>
          <a:prstGeom prst="rect">
            <a:avLst/>
          </a:prstGeom>
        </p:spPr>
      </p:pic>
      <p:sp>
        <p:nvSpPr>
          <p:cNvPr id="3" name="pole tekstowe 2">
            <a:extLst>
              <a:ext uri="{FF2B5EF4-FFF2-40B4-BE49-F238E27FC236}">
                <a16:creationId xmlns:a16="http://schemas.microsoft.com/office/drawing/2014/main" id="{F4F0DB7F-31C3-1BA5-A649-1456612E7BE3}"/>
              </a:ext>
            </a:extLst>
          </p:cNvPr>
          <p:cNvSpPr txBox="1"/>
          <p:nvPr/>
        </p:nvSpPr>
        <p:spPr>
          <a:xfrm>
            <a:off x="765820" y="5348534"/>
            <a:ext cx="79208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dirty="0">
                <a:hlinkClick r:id="rId4"/>
              </a:rPr>
              <a:t>https://chat.openai.com/share/aaea5f0e-a8cf-4f59-a160-6f8fdf85d101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175013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52476"/>
            <a:ext cx="12188825" cy="73635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DC6A1910-0656-53D9-F082-B5CEAD1886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387" y="644192"/>
            <a:ext cx="11208005" cy="744642"/>
          </a:xfrm>
        </p:spPr>
        <p:txBody>
          <a:bodyPr vert="horz" lIns="91416" tIns="45708" rIns="91416" bIns="45708" rtlCol="0" anchor="ctr">
            <a:normAutofit/>
          </a:bodyPr>
          <a:lstStyle/>
          <a:p>
            <a:pPr algn="ctr"/>
            <a:r>
              <a:rPr lang="pl-PL" sz="3199" dirty="0" err="1">
                <a:solidFill>
                  <a:schemeClr val="bg1"/>
                </a:solidFill>
              </a:rPr>
              <a:t>Neural</a:t>
            </a:r>
            <a:r>
              <a:rPr lang="pl-PL" sz="3199" dirty="0">
                <a:solidFill>
                  <a:schemeClr val="bg1"/>
                </a:solidFill>
              </a:rPr>
              <a:t> network – the perceptron</a:t>
            </a:r>
            <a:endParaRPr lang="en-US" sz="3199" dirty="0">
              <a:solidFill>
                <a:schemeClr val="bg1"/>
              </a:solidFill>
            </a:endParaRPr>
          </a:p>
        </p:txBody>
      </p:sp>
      <p:pic>
        <p:nvPicPr>
          <p:cNvPr id="5" name="Obraz 4" descr="Obraz zawierający zrzut ekranu, krąg&#10;&#10;Opis wygenerowany automatycznie">
            <a:extLst>
              <a:ext uri="{FF2B5EF4-FFF2-40B4-BE49-F238E27FC236}">
                <a16:creationId xmlns:a16="http://schemas.microsoft.com/office/drawing/2014/main" id="{2746204B-7C22-60C8-ED84-3BF26FDCEC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8820" y="1675684"/>
            <a:ext cx="8311184" cy="4393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0283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ytuł 1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l-PL" dirty="0" err="1"/>
              <a:t>ChatGPT</a:t>
            </a:r>
            <a:r>
              <a:rPr lang="pl-PL" dirty="0"/>
              <a:t> </a:t>
            </a:r>
            <a:r>
              <a:rPr lang="pl-PL" dirty="0" err="1"/>
              <a:t>subscribed</a:t>
            </a:r>
            <a:r>
              <a:rPr lang="pl-PL" dirty="0"/>
              <a:t> – </a:t>
            </a:r>
            <a:r>
              <a:rPr lang="pl-PL" dirty="0" err="1"/>
              <a:t>dedicated</a:t>
            </a:r>
            <a:r>
              <a:rPr lang="pl-PL" dirty="0"/>
              <a:t> </a:t>
            </a:r>
            <a:r>
              <a:rPr lang="pl-PL" dirty="0" err="1"/>
              <a:t>GPTs</a:t>
            </a:r>
            <a:endParaRPr lang="pl-PL" dirty="0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C70698CA-810F-B884-1EBC-4D052A80A9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812" y="685800"/>
            <a:ext cx="10387038" cy="4530257"/>
          </a:xfrm>
          <a:prstGeom prst="rect">
            <a:avLst/>
          </a:prstGeom>
        </p:spPr>
      </p:pic>
      <p:cxnSp>
        <p:nvCxnSpPr>
          <p:cNvPr id="6" name="Łącznik prosty ze strzałką 5">
            <a:extLst>
              <a:ext uri="{FF2B5EF4-FFF2-40B4-BE49-F238E27FC236}">
                <a16:creationId xmlns:a16="http://schemas.microsoft.com/office/drawing/2014/main" id="{4EC3D96D-71BD-4B3E-5B09-DB4A87CF8845}"/>
              </a:ext>
            </a:extLst>
          </p:cNvPr>
          <p:cNvCxnSpPr/>
          <p:nvPr/>
        </p:nvCxnSpPr>
        <p:spPr>
          <a:xfrm flipH="1" flipV="1">
            <a:off x="2061964" y="1340768"/>
            <a:ext cx="576064" cy="50405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122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ytuł 12"/>
          <p:cNvSpPr>
            <a:spLocks noGrp="1"/>
          </p:cNvSpPr>
          <p:nvPr>
            <p:ph type="title"/>
          </p:nvPr>
        </p:nvSpPr>
        <p:spPr>
          <a:xfrm>
            <a:off x="189756" y="5674568"/>
            <a:ext cx="10971372" cy="1066800"/>
          </a:xfrm>
        </p:spPr>
        <p:txBody>
          <a:bodyPr rtlCol="0"/>
          <a:lstStyle/>
          <a:p>
            <a:pPr rtl="0"/>
            <a:r>
              <a:rPr lang="pl-PL" dirty="0" err="1"/>
              <a:t>ChatGPT</a:t>
            </a:r>
            <a:r>
              <a:rPr lang="pl-PL" dirty="0"/>
              <a:t> </a:t>
            </a:r>
            <a:r>
              <a:rPr lang="pl-PL" dirty="0" err="1"/>
              <a:t>subscribed</a:t>
            </a:r>
            <a:r>
              <a:rPr lang="pl-PL" dirty="0"/>
              <a:t> – </a:t>
            </a:r>
            <a:r>
              <a:rPr lang="pl-PL" dirty="0" err="1"/>
              <a:t>dedicated</a:t>
            </a:r>
            <a:r>
              <a:rPr lang="pl-PL" dirty="0"/>
              <a:t> </a:t>
            </a:r>
            <a:r>
              <a:rPr lang="pl-PL" dirty="0" err="1"/>
              <a:t>GPTs</a:t>
            </a:r>
            <a:endParaRPr lang="pl-PL" dirty="0"/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25C729AD-E117-2682-737B-5ECE0392FB8C}"/>
              </a:ext>
            </a:extLst>
          </p:cNvPr>
          <p:cNvSpPr txBox="1"/>
          <p:nvPr/>
        </p:nvSpPr>
        <p:spPr>
          <a:xfrm>
            <a:off x="261764" y="476672"/>
            <a:ext cx="3528392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Code Interpreter </a:t>
            </a:r>
            <a:r>
              <a:rPr lang="en-US" sz="2400" b="1" u="sng" dirty="0">
                <a:solidFill>
                  <a:srgbClr val="FF0000"/>
                </a:solidFill>
              </a:rPr>
              <a:t>can be unreliable. </a:t>
            </a:r>
            <a:r>
              <a:rPr lang="en-US" sz="2400" b="1" dirty="0"/>
              <a:t>In my experience, when I've used Code Interpreter to analyze data, I've often run into network errors. I did find, though, that if I kept playing around with it, ChatGPT eventually would come around. This glitch is likely because it's still early days for this super-advanced feature, so I'm hopeful it'll improve with time. </a:t>
            </a:r>
            <a:endParaRPr lang="pl-PL" sz="2400" b="1" dirty="0"/>
          </a:p>
        </p:txBody>
      </p:sp>
      <p:pic>
        <p:nvPicPr>
          <p:cNvPr id="9" name="Obraz 8">
            <a:extLst>
              <a:ext uri="{FF2B5EF4-FFF2-40B4-BE49-F238E27FC236}">
                <a16:creationId xmlns:a16="http://schemas.microsoft.com/office/drawing/2014/main" id="{B1F7E4EB-59CC-D562-2942-A2FECE9D52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2164" y="404664"/>
            <a:ext cx="8156415" cy="5160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260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ytuł 1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l-PL" dirty="0" err="1"/>
              <a:t>ChatGPT</a:t>
            </a:r>
            <a:r>
              <a:rPr lang="pl-PL" dirty="0"/>
              <a:t> </a:t>
            </a:r>
            <a:r>
              <a:rPr lang="pl-PL" dirty="0" err="1"/>
              <a:t>subscribed</a:t>
            </a:r>
            <a:r>
              <a:rPr lang="pl-PL" dirty="0"/>
              <a:t> – </a:t>
            </a: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can</a:t>
            </a:r>
            <a:r>
              <a:rPr lang="pl-PL" dirty="0"/>
              <a:t> </a:t>
            </a:r>
            <a:r>
              <a:rPr lang="pl-PL" dirty="0" err="1"/>
              <a:t>work</a:t>
            </a:r>
            <a:r>
              <a:rPr lang="pl-PL" dirty="0"/>
              <a:t> with </a:t>
            </a:r>
            <a:r>
              <a:rPr lang="pl-PL" dirty="0" err="1"/>
              <a:t>external</a:t>
            </a:r>
            <a:r>
              <a:rPr lang="pl-PL" dirty="0"/>
              <a:t> </a:t>
            </a:r>
            <a:r>
              <a:rPr lang="pl-PL" dirty="0" err="1"/>
              <a:t>files</a:t>
            </a:r>
            <a:endParaRPr lang="pl-PL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2FF486F5-97C2-C189-6E63-4C8268B8B9B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8950"/>
          <a:stretch/>
        </p:blipFill>
        <p:spPr>
          <a:xfrm>
            <a:off x="642562" y="1340768"/>
            <a:ext cx="10726038" cy="3501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253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ytuł 12"/>
          <p:cNvSpPr>
            <a:spLocks noGrp="1"/>
          </p:cNvSpPr>
          <p:nvPr>
            <p:ph type="title"/>
          </p:nvPr>
        </p:nvSpPr>
        <p:spPr>
          <a:xfrm>
            <a:off x="609441" y="5242520"/>
            <a:ext cx="10971372" cy="1066800"/>
          </a:xfrm>
        </p:spPr>
        <p:txBody>
          <a:bodyPr rtlCol="0"/>
          <a:lstStyle/>
          <a:p>
            <a:pPr rtl="0"/>
            <a:r>
              <a:rPr lang="pl-PL" dirty="0" err="1"/>
              <a:t>ChatGPT</a:t>
            </a:r>
            <a:r>
              <a:rPr lang="pl-PL" dirty="0"/>
              <a:t> – </a:t>
            </a:r>
            <a:r>
              <a:rPr lang="pl-PL" dirty="0" err="1"/>
              <a:t>free</a:t>
            </a:r>
            <a:r>
              <a:rPr lang="pl-PL" dirty="0"/>
              <a:t> vs. </a:t>
            </a:r>
            <a:r>
              <a:rPr lang="pl-PL" dirty="0" err="1"/>
              <a:t>subscribed</a:t>
            </a:r>
            <a:endParaRPr lang="pl-PL" dirty="0"/>
          </a:p>
        </p:txBody>
      </p:sp>
      <p:sp>
        <p:nvSpPr>
          <p:cNvPr id="5" name="Symbol zastępczy zawartości 4">
            <a:extLst>
              <a:ext uri="{FF2B5EF4-FFF2-40B4-BE49-F238E27FC236}">
                <a16:creationId xmlns:a16="http://schemas.microsoft.com/office/drawing/2014/main" id="{3979E429-CF96-D062-11E3-314D6F0B08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7789" y="836712"/>
            <a:ext cx="5196939" cy="41909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i="0" dirty="0">
                <a:solidFill>
                  <a:srgbClr val="FF0000"/>
                </a:solidFill>
                <a:effectLst/>
                <a:latin typeface="suisseintl"/>
              </a:rPr>
              <a:t>You should use ChatGPT </a:t>
            </a:r>
            <a:r>
              <a:rPr lang="pl-PL" b="1" i="0" dirty="0" err="1">
                <a:solidFill>
                  <a:srgbClr val="FF0000"/>
                </a:solidFill>
                <a:effectLst/>
                <a:latin typeface="suisseintl"/>
              </a:rPr>
              <a:t>free</a:t>
            </a:r>
            <a:r>
              <a:rPr lang="en-US" b="1" i="0" dirty="0">
                <a:solidFill>
                  <a:srgbClr val="FF0000"/>
                </a:solidFill>
                <a:effectLst/>
                <a:latin typeface="suisseintl"/>
              </a:rPr>
              <a:t> if...</a:t>
            </a:r>
          </a:p>
          <a:p>
            <a:r>
              <a:rPr lang="en-US" dirty="0"/>
              <a:t>You don't need the extra features</a:t>
            </a:r>
            <a:endParaRPr lang="pl-PL" dirty="0"/>
          </a:p>
          <a:p>
            <a:r>
              <a:rPr lang="en-US" dirty="0"/>
              <a:t>You'd rather use it for free</a:t>
            </a:r>
            <a:endParaRPr lang="pl-PL" dirty="0"/>
          </a:p>
          <a:p>
            <a:endParaRPr lang="pl-PL" dirty="0"/>
          </a:p>
          <a:p>
            <a:pPr marL="0" indent="0">
              <a:buNone/>
            </a:pPr>
            <a:r>
              <a:rPr lang="pl-PL" sz="1800" dirty="0">
                <a:hlinkClick r:id="rId3"/>
              </a:rPr>
              <a:t>https://www.zdnet.com/article/chatgpt-vs-chatgpt-plus-is-it-worth-the-subscription-fee/</a:t>
            </a:r>
            <a:endParaRPr lang="pl-PL" sz="1800" dirty="0"/>
          </a:p>
        </p:txBody>
      </p:sp>
      <p:sp>
        <p:nvSpPr>
          <p:cNvPr id="8" name="Symbol zastępczy zawartości 4">
            <a:extLst>
              <a:ext uri="{FF2B5EF4-FFF2-40B4-BE49-F238E27FC236}">
                <a16:creationId xmlns:a16="http://schemas.microsoft.com/office/drawing/2014/main" id="{61C4B248-2F4D-49FB-4C22-1F9C8062E668}"/>
              </a:ext>
            </a:extLst>
          </p:cNvPr>
          <p:cNvSpPr txBox="1">
            <a:spLocks/>
          </p:cNvSpPr>
          <p:nvPr/>
        </p:nvSpPr>
        <p:spPr>
          <a:xfrm>
            <a:off x="761841" y="917104"/>
            <a:ext cx="5196939" cy="419099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SzPct val="80000"/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15950" indent="-28575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Corbe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6696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80744" indent="-283464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orbe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6479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48840" indent="-283464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orbel" pitchFamily="34" charset="0"/>
              <a:buChar char="–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32888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Arial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16936" indent="-283464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orbel" pitchFamily="34" charset="0"/>
              <a:buChar char="–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300984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suisseintl"/>
              </a:rPr>
              <a:t>You should use ChatGPT Plus if...</a:t>
            </a:r>
          </a:p>
          <a:p>
            <a:r>
              <a:rPr lang="en-US" dirty="0"/>
              <a:t>You want more than plain text responses</a:t>
            </a:r>
            <a:endParaRPr lang="pl-PL" dirty="0"/>
          </a:p>
          <a:p>
            <a:r>
              <a:rPr lang="en-US" dirty="0"/>
              <a:t>You want to use custom GPT bots or plugins</a:t>
            </a:r>
            <a:endParaRPr lang="pl-PL" dirty="0"/>
          </a:p>
          <a:p>
            <a:r>
              <a:rPr lang="en-US" dirty="0"/>
              <a:t>You're looking for more nuanced and accurate responses</a:t>
            </a:r>
            <a:endParaRPr lang="pl-PL" dirty="0"/>
          </a:p>
          <a:p>
            <a:r>
              <a:rPr lang="pl-PL" dirty="0" err="1"/>
              <a:t>You</a:t>
            </a:r>
            <a:r>
              <a:rPr lang="pl-PL" dirty="0"/>
              <a:t> want </a:t>
            </a:r>
            <a:r>
              <a:rPr lang="pl-PL" dirty="0" err="1"/>
              <a:t>up</a:t>
            </a:r>
            <a:r>
              <a:rPr lang="pl-PL" dirty="0"/>
              <a:t>-to-</a:t>
            </a:r>
            <a:r>
              <a:rPr lang="pl-PL" dirty="0" err="1"/>
              <a:t>date</a:t>
            </a:r>
            <a:r>
              <a:rPr lang="pl-PL" dirty="0"/>
              <a:t> </a:t>
            </a:r>
            <a:r>
              <a:rPr lang="pl-PL" dirty="0" err="1"/>
              <a:t>information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826432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ytuł 12"/>
          <p:cNvSpPr>
            <a:spLocks noGrp="1"/>
          </p:cNvSpPr>
          <p:nvPr>
            <p:ph type="title"/>
          </p:nvPr>
        </p:nvSpPr>
        <p:spPr>
          <a:xfrm>
            <a:off x="609441" y="5386536"/>
            <a:ext cx="10971372" cy="1066800"/>
          </a:xfrm>
        </p:spPr>
        <p:txBody>
          <a:bodyPr rtlCol="0"/>
          <a:lstStyle/>
          <a:p>
            <a:pPr rtl="0"/>
            <a:r>
              <a:rPr lang="pl-PL" dirty="0" err="1"/>
              <a:t>More</a:t>
            </a:r>
            <a:r>
              <a:rPr lang="pl-PL" dirty="0"/>
              <a:t> </a:t>
            </a:r>
            <a:r>
              <a:rPr lang="pl-PL" dirty="0" err="1"/>
              <a:t>than</a:t>
            </a:r>
            <a:r>
              <a:rPr lang="pl-PL" dirty="0"/>
              <a:t> </a:t>
            </a:r>
            <a:r>
              <a:rPr lang="pl-PL" dirty="0" err="1"/>
              <a:t>plain</a:t>
            </a:r>
            <a:r>
              <a:rPr lang="pl-PL" dirty="0"/>
              <a:t> </a:t>
            </a:r>
            <a:r>
              <a:rPr lang="pl-PL" dirty="0" err="1"/>
              <a:t>text</a:t>
            </a:r>
            <a:r>
              <a:rPr lang="pl-PL" dirty="0"/>
              <a:t> </a:t>
            </a:r>
            <a:r>
              <a:rPr lang="pl-PL" dirty="0" err="1"/>
              <a:t>responses</a:t>
            </a:r>
            <a:r>
              <a:rPr lang="pl-PL" dirty="0"/>
              <a:t> - </a:t>
            </a:r>
            <a:r>
              <a:rPr lang="pl-PL" dirty="0" err="1"/>
              <a:t>generated</a:t>
            </a:r>
            <a:r>
              <a:rPr lang="pl-PL" dirty="0"/>
              <a:t> </a:t>
            </a:r>
            <a:r>
              <a:rPr lang="pl-PL" dirty="0" err="1"/>
              <a:t>graphics</a:t>
            </a:r>
            <a:r>
              <a:rPr lang="pl-PL" dirty="0"/>
              <a:t> – </a:t>
            </a:r>
            <a:r>
              <a:rPr lang="pl-PL" dirty="0" err="1"/>
              <a:t>funny</a:t>
            </a:r>
            <a:r>
              <a:rPr lang="pl-PL" dirty="0"/>
              <a:t> </a:t>
            </a:r>
            <a:r>
              <a:rPr lang="pl-PL" dirty="0" err="1"/>
              <a:t>examples</a:t>
            </a:r>
            <a:r>
              <a:rPr lang="pl-PL" dirty="0"/>
              <a:t> (</a:t>
            </a:r>
            <a:r>
              <a:rPr lang="pl-PL" dirty="0" err="1"/>
              <a:t>literal</a:t>
            </a:r>
            <a:r>
              <a:rPr lang="pl-PL" dirty="0"/>
              <a:t> </a:t>
            </a:r>
            <a:r>
              <a:rPr lang="pl-PL" dirty="0" err="1"/>
              <a:t>meaning</a:t>
            </a:r>
            <a:r>
              <a:rPr lang="pl-PL" dirty="0"/>
              <a:t>)</a:t>
            </a:r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090470D6-4C2C-D2C8-3BCE-6D00E19876A6}"/>
              </a:ext>
            </a:extLst>
          </p:cNvPr>
          <p:cNvSpPr txBox="1"/>
          <p:nvPr/>
        </p:nvSpPr>
        <p:spPr>
          <a:xfrm>
            <a:off x="693812" y="4725144"/>
            <a:ext cx="290353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2400" dirty="0"/>
              <a:t>as </a:t>
            </a:r>
            <a:r>
              <a:rPr lang="pl-PL" sz="2400" dirty="0" err="1"/>
              <a:t>faithful</a:t>
            </a:r>
            <a:r>
              <a:rPr lang="pl-PL" sz="2400" dirty="0"/>
              <a:t> as a dog</a:t>
            </a:r>
          </a:p>
        </p:txBody>
      </p:sp>
      <p:pic>
        <p:nvPicPr>
          <p:cNvPr id="8" name="Obraz 7" descr="Obraz zawierający na wolnym powietrzu, niebo, ubrania, sport&#10;&#10;Opis wygenerowany automatycznie">
            <a:extLst>
              <a:ext uri="{FF2B5EF4-FFF2-40B4-BE49-F238E27FC236}">
                <a16:creationId xmlns:a16="http://schemas.microsoft.com/office/drawing/2014/main" id="{26CB61FA-8FE0-A339-964A-CB5E98533B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8388" y="174948"/>
            <a:ext cx="4464496" cy="4464496"/>
          </a:xfrm>
          <a:prstGeom prst="rect">
            <a:avLst/>
          </a:prstGeom>
        </p:spPr>
      </p:pic>
      <p:pic>
        <p:nvPicPr>
          <p:cNvPr id="10" name="Obraz 9" descr="Obraz zawierający w pomieszczeniu, siedzenie, brązowe, ławka&#10;&#10;Opis wygenerowany automatycznie">
            <a:extLst>
              <a:ext uri="{FF2B5EF4-FFF2-40B4-BE49-F238E27FC236}">
                <a16:creationId xmlns:a16="http://schemas.microsoft.com/office/drawing/2014/main" id="{97058DB8-D9C8-2DBF-DCCC-F7B5396E32A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820" y="490364"/>
            <a:ext cx="4149080" cy="4149080"/>
          </a:xfrm>
          <a:prstGeom prst="rect">
            <a:avLst/>
          </a:prstGeom>
        </p:spPr>
      </p:pic>
      <p:sp>
        <p:nvSpPr>
          <p:cNvPr id="11" name="pole tekstowe 10">
            <a:extLst>
              <a:ext uri="{FF2B5EF4-FFF2-40B4-BE49-F238E27FC236}">
                <a16:creationId xmlns:a16="http://schemas.microsoft.com/office/drawing/2014/main" id="{8EAAFAFA-EC54-68E0-F4BC-6D2365D374FB}"/>
              </a:ext>
            </a:extLst>
          </p:cNvPr>
          <p:cNvSpPr txBox="1"/>
          <p:nvPr/>
        </p:nvSpPr>
        <p:spPr>
          <a:xfrm>
            <a:off x="5806380" y="4725144"/>
            <a:ext cx="45365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2400" dirty="0" err="1"/>
              <a:t>mother</a:t>
            </a:r>
            <a:r>
              <a:rPr lang="pl-PL" sz="2400" dirty="0"/>
              <a:t> </a:t>
            </a:r>
            <a:r>
              <a:rPr lang="pl-PL" sz="2400" dirty="0" err="1"/>
              <a:t>teresa</a:t>
            </a:r>
            <a:r>
              <a:rPr lang="pl-PL" sz="2400" dirty="0"/>
              <a:t> </a:t>
            </a:r>
            <a:r>
              <a:rPr lang="pl-PL" sz="2400" dirty="0" err="1"/>
              <a:t>fighting</a:t>
            </a:r>
            <a:r>
              <a:rPr lang="pl-PL" sz="2400" dirty="0"/>
              <a:t> </a:t>
            </a:r>
            <a:r>
              <a:rPr lang="pl-PL" sz="2400" dirty="0" err="1"/>
              <a:t>poverty</a:t>
            </a:r>
            <a:endParaRPr lang="pl-PL" sz="2400" dirty="0"/>
          </a:p>
        </p:txBody>
      </p:sp>
    </p:spTree>
    <p:extLst>
      <p:ext uri="{BB962C8B-B14F-4D97-AF65-F5344CB8AC3E}">
        <p14:creationId xmlns:p14="http://schemas.microsoft.com/office/powerpoint/2010/main" val="645503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014ED887-EDD9-16F4-E832-3B204E3BDC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4799" dirty="0" err="1"/>
              <a:t>ChatGPT</a:t>
            </a:r>
            <a:r>
              <a:rPr lang="pl-PL" sz="4799" dirty="0"/>
              <a:t>/</a:t>
            </a:r>
            <a:r>
              <a:rPr lang="pl-PL" sz="4799" dirty="0" err="1"/>
              <a:t>OpenAI</a:t>
            </a:r>
            <a:r>
              <a:rPr lang="pl-PL" sz="4799" dirty="0"/>
              <a:t> API </a:t>
            </a:r>
            <a:r>
              <a:rPr lang="pl-PL" sz="4799" dirty="0" err="1"/>
              <a:t>approach</a:t>
            </a:r>
            <a:endParaRPr lang="pl-PL" sz="4799" dirty="0"/>
          </a:p>
        </p:txBody>
      </p:sp>
      <p:sp>
        <p:nvSpPr>
          <p:cNvPr id="5" name="Symbol zastępczy tekstu 4">
            <a:extLst>
              <a:ext uri="{FF2B5EF4-FFF2-40B4-BE49-F238E27FC236}">
                <a16:creationId xmlns:a16="http://schemas.microsoft.com/office/drawing/2014/main" id="{B617F249-A797-E858-F034-F43F06F166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1527740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ytuł 12"/>
          <p:cNvSpPr>
            <a:spLocks noGrp="1"/>
          </p:cNvSpPr>
          <p:nvPr>
            <p:ph type="title"/>
          </p:nvPr>
        </p:nvSpPr>
        <p:spPr>
          <a:xfrm>
            <a:off x="609441" y="5798368"/>
            <a:ext cx="10971372" cy="654968"/>
          </a:xfrm>
        </p:spPr>
        <p:txBody>
          <a:bodyPr rtlCol="0"/>
          <a:lstStyle/>
          <a:p>
            <a:pPr rtl="0"/>
            <a:r>
              <a:rPr lang="pl-PL" dirty="0" err="1"/>
              <a:t>What</a:t>
            </a:r>
            <a:r>
              <a:rPr lang="pl-PL" dirty="0"/>
              <a:t> </a:t>
            </a:r>
            <a:r>
              <a:rPr lang="pl-PL" dirty="0" err="1"/>
              <a:t>is</a:t>
            </a:r>
            <a:r>
              <a:rPr lang="pl-PL" dirty="0"/>
              <a:t> API?</a:t>
            </a:r>
          </a:p>
        </p:txBody>
      </p:sp>
      <p:sp>
        <p:nvSpPr>
          <p:cNvPr id="14" name="Zawartość — symbol zastępczy 13"/>
          <p:cNvSpPr>
            <a:spLocks noGrp="1"/>
          </p:cNvSpPr>
          <p:nvPr>
            <p:ph idx="1"/>
          </p:nvPr>
        </p:nvSpPr>
        <p:spPr>
          <a:xfrm>
            <a:off x="477788" y="188855"/>
            <a:ext cx="10287000" cy="4190999"/>
          </a:xfrm>
        </p:spPr>
        <p:txBody>
          <a:bodyPr rtlCol="0"/>
          <a:lstStyle/>
          <a:p>
            <a:pPr rtl="0"/>
            <a:r>
              <a:rPr lang="en-US" dirty="0"/>
              <a:t>API, or Application Programming Interface, is a set of rules and tools that allows different software applications to communicate with each other. In the context of using ChatGPT, an API provides a way for developers to integrate the language model into their own applications, websites, or services.</a:t>
            </a:r>
            <a:endParaRPr lang="pl-PL" dirty="0"/>
          </a:p>
        </p:txBody>
      </p:sp>
      <p:pic>
        <p:nvPicPr>
          <p:cNvPr id="3" name="Obraz 2" descr="Obraz zawierający tekst, zrzut ekranu, diagram, design&#10;&#10;Opis wygenerowany automatycznie">
            <a:extLst>
              <a:ext uri="{FF2B5EF4-FFF2-40B4-BE49-F238E27FC236}">
                <a16:creationId xmlns:a16="http://schemas.microsoft.com/office/drawing/2014/main" id="{9E185AD6-1944-42B5-C702-E3AC3499BD5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05240" y="2372094"/>
            <a:ext cx="7992888" cy="3217146"/>
          </a:xfrm>
          <a:prstGeom prst="rect">
            <a:avLst/>
          </a:prstGeom>
        </p:spPr>
      </p:pic>
      <p:sp>
        <p:nvSpPr>
          <p:cNvPr id="4" name="pole tekstowe 3">
            <a:extLst>
              <a:ext uri="{FF2B5EF4-FFF2-40B4-BE49-F238E27FC236}">
                <a16:creationId xmlns:a16="http://schemas.microsoft.com/office/drawing/2014/main" id="{6D7A2171-90EA-27D8-6E6C-093E896DAAD1}"/>
              </a:ext>
            </a:extLst>
          </p:cNvPr>
          <p:cNvSpPr txBox="1"/>
          <p:nvPr/>
        </p:nvSpPr>
        <p:spPr>
          <a:xfrm>
            <a:off x="605240" y="5270669"/>
            <a:ext cx="799288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900" dirty="0"/>
              <a:t>licencja: </a:t>
            </a:r>
            <a:r>
              <a:rPr lang="pl-PL" sz="900" dirty="0">
                <a:hlinkClick r:id="rId5" tooltip="https://creativecommons.org/licenses/by-nc-sa/3.0/"/>
              </a:rPr>
              <a:t>CC BY-SA-NC</a:t>
            </a:r>
            <a:endParaRPr lang="pl-PL" sz="900" dirty="0"/>
          </a:p>
        </p:txBody>
      </p:sp>
    </p:spTree>
    <p:extLst>
      <p:ext uri="{BB962C8B-B14F-4D97-AF65-F5344CB8AC3E}">
        <p14:creationId xmlns:p14="http://schemas.microsoft.com/office/powerpoint/2010/main" val="2546318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ytuł 1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l-PL" dirty="0" err="1"/>
              <a:t>ChatGPT</a:t>
            </a:r>
            <a:r>
              <a:rPr lang="pl-PL" dirty="0"/>
              <a:t> – API </a:t>
            </a:r>
            <a:r>
              <a:rPr lang="pl-PL" dirty="0" err="1"/>
              <a:t>approach</a:t>
            </a:r>
            <a:r>
              <a:rPr lang="pl-PL" dirty="0"/>
              <a:t> vs. Web </a:t>
            </a:r>
            <a:r>
              <a:rPr lang="pl-PL" dirty="0" err="1"/>
              <a:t>approach</a:t>
            </a:r>
            <a:endParaRPr lang="pl-PL" dirty="0"/>
          </a:p>
        </p:txBody>
      </p:sp>
      <p:sp>
        <p:nvSpPr>
          <p:cNvPr id="14" name="Zawartość — symbol zastępczy 13"/>
          <p:cNvSpPr>
            <a:spLocks noGrp="1"/>
          </p:cNvSpPr>
          <p:nvPr>
            <p:ph idx="1"/>
          </p:nvPr>
        </p:nvSpPr>
        <p:spPr>
          <a:xfrm>
            <a:off x="609440" y="548680"/>
            <a:ext cx="11029587" cy="4896544"/>
          </a:xfrm>
        </p:spPr>
        <p:txBody>
          <a:bodyPr rtlCol="0">
            <a:normAutofit lnSpcReduction="10000"/>
          </a:bodyPr>
          <a:lstStyle/>
          <a:p>
            <a:pPr marL="0" indent="0" rtl="0">
              <a:buNone/>
            </a:pPr>
            <a:r>
              <a:rPr lang="en-US" sz="1800" b="1" dirty="0"/>
              <a:t>API Approach</a:t>
            </a:r>
            <a:r>
              <a:rPr lang="pl-PL" sz="1800" b="1" dirty="0"/>
              <a:t> (APP IS TALKING TO CHATGPT)</a:t>
            </a:r>
            <a:r>
              <a:rPr lang="en-US" sz="1800" b="1" dirty="0"/>
              <a:t>:</a:t>
            </a:r>
          </a:p>
          <a:p>
            <a:pPr rtl="0"/>
            <a:r>
              <a:rPr lang="en-US" sz="1800" dirty="0"/>
              <a:t>Integration: Developers integrate the ChatGPT model into their applications by making API calls.</a:t>
            </a:r>
          </a:p>
          <a:p>
            <a:pPr rtl="0"/>
            <a:r>
              <a:rPr lang="en-US" sz="1800" dirty="0"/>
              <a:t>Flexibility: Offers more flexibility as developers can control how and when they interact with the model.</a:t>
            </a:r>
          </a:p>
          <a:p>
            <a:pPr rtl="0"/>
            <a:r>
              <a:rPr lang="en-US" sz="1800" dirty="0"/>
              <a:t>Customization: Developers can fine-tune the input prompts and process the model's responses according to their application's specific needs.</a:t>
            </a:r>
          </a:p>
          <a:p>
            <a:pPr marL="0" indent="0" rtl="0">
              <a:buNone/>
            </a:pPr>
            <a:endParaRPr lang="pl-PL" sz="1800" dirty="0"/>
          </a:p>
          <a:p>
            <a:pPr marL="0" indent="0" rtl="0">
              <a:buNone/>
            </a:pPr>
            <a:r>
              <a:rPr lang="en-US" sz="1800" b="1" dirty="0"/>
              <a:t>Web Approach</a:t>
            </a:r>
            <a:r>
              <a:rPr lang="pl-PL" sz="1800" b="1" dirty="0"/>
              <a:t> (PROMPTS SEND VIA WEB INTERFACE)</a:t>
            </a:r>
            <a:r>
              <a:rPr lang="en-US" sz="1800" b="1" dirty="0"/>
              <a:t>:</a:t>
            </a:r>
          </a:p>
          <a:p>
            <a:pPr rtl="0"/>
            <a:r>
              <a:rPr lang="en-US" sz="1800" dirty="0"/>
              <a:t>User Interface: In a web approach, the interaction with ChatGPT may happen through a graphical user interface (GUI) on a website.</a:t>
            </a:r>
          </a:p>
          <a:p>
            <a:pPr rtl="0"/>
            <a:r>
              <a:rPr lang="en-US" sz="1800" dirty="0"/>
              <a:t>User Experience: Users may directly input prompts through a web form, and the website handles the communication with the model in the background.</a:t>
            </a:r>
          </a:p>
          <a:p>
            <a:pPr rtl="0"/>
            <a:r>
              <a:rPr lang="en-US" sz="1800" dirty="0"/>
              <a:t>Limited Control: Developers may have less control over the underlying model and its integration, as it's often handled by the website's interface.</a:t>
            </a:r>
            <a:endParaRPr lang="pl-PL" sz="1800" dirty="0"/>
          </a:p>
        </p:txBody>
      </p:sp>
    </p:spTree>
    <p:extLst>
      <p:ext uri="{BB962C8B-B14F-4D97-AF65-F5344CB8AC3E}">
        <p14:creationId xmlns:p14="http://schemas.microsoft.com/office/powerpoint/2010/main" val="1126723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ytuł 12"/>
          <p:cNvSpPr>
            <a:spLocks noGrp="1"/>
          </p:cNvSpPr>
          <p:nvPr>
            <p:ph type="title"/>
          </p:nvPr>
        </p:nvSpPr>
        <p:spPr>
          <a:xfrm>
            <a:off x="261764" y="5105400"/>
            <a:ext cx="11809311" cy="1066800"/>
          </a:xfrm>
        </p:spPr>
        <p:txBody>
          <a:bodyPr rtlCol="0"/>
          <a:lstStyle/>
          <a:p>
            <a:pPr rtl="0"/>
            <a:r>
              <a:rPr lang="pl-PL" dirty="0"/>
              <a:t>API </a:t>
            </a:r>
            <a:r>
              <a:rPr lang="pl-PL" dirty="0" err="1"/>
              <a:t>approach</a:t>
            </a:r>
            <a:r>
              <a:rPr lang="pl-PL" dirty="0"/>
              <a:t> </a:t>
            </a:r>
            <a:r>
              <a:rPr lang="pl-PL" dirty="0" err="1"/>
              <a:t>example</a:t>
            </a:r>
            <a:r>
              <a:rPr lang="pl-PL" dirty="0"/>
              <a:t> - </a:t>
            </a:r>
            <a:r>
              <a:rPr lang="it-IT" dirty="0"/>
              <a:t>AI Assist for qualitative data analysis</a:t>
            </a:r>
            <a:endParaRPr lang="pl-PL" dirty="0"/>
          </a:p>
        </p:txBody>
      </p:sp>
      <p:sp>
        <p:nvSpPr>
          <p:cNvPr id="14" name="Zawartość — symbol zastępczy 13"/>
          <p:cNvSpPr>
            <a:spLocks noGrp="1"/>
          </p:cNvSpPr>
          <p:nvPr>
            <p:ph idx="1"/>
          </p:nvPr>
        </p:nvSpPr>
        <p:spPr>
          <a:xfrm>
            <a:off x="208161" y="548680"/>
            <a:ext cx="3870027" cy="4556720"/>
          </a:xfrm>
        </p:spPr>
        <p:txBody>
          <a:bodyPr rtlCol="0">
            <a:normAutofit/>
          </a:bodyPr>
          <a:lstStyle/>
          <a:p>
            <a:pPr marL="0" indent="0" rtl="0">
              <a:buNone/>
            </a:pPr>
            <a:r>
              <a:rPr lang="pl-PL" sz="1800" b="1" dirty="0"/>
              <a:t>AI </a:t>
            </a:r>
            <a:r>
              <a:rPr lang="pl-PL" sz="1800" b="1" dirty="0" err="1"/>
              <a:t>Assist</a:t>
            </a:r>
            <a:r>
              <a:rPr lang="pl-PL" sz="1800" b="1" dirty="0"/>
              <a:t> </a:t>
            </a:r>
            <a:r>
              <a:rPr lang="pl-PL" sz="1800" b="1" dirty="0" err="1"/>
              <a:t>function</a:t>
            </a:r>
            <a:r>
              <a:rPr lang="pl-PL" sz="1800" b="1" dirty="0"/>
              <a:t> </a:t>
            </a:r>
            <a:r>
              <a:rPr lang="pl-PL" sz="1800" b="1" dirty="0" err="1"/>
              <a:t>based</a:t>
            </a:r>
            <a:r>
              <a:rPr lang="pl-PL" sz="1800" b="1" dirty="0"/>
              <a:t> on </a:t>
            </a:r>
            <a:r>
              <a:rPr lang="pl-PL" sz="1800" b="1" dirty="0" err="1"/>
              <a:t>OpenAI</a:t>
            </a:r>
            <a:r>
              <a:rPr lang="en-US" sz="1800" b="1" dirty="0"/>
              <a:t>:</a:t>
            </a:r>
          </a:p>
          <a:p>
            <a:pPr rtl="0"/>
            <a:r>
              <a:rPr lang="en-US" sz="1800" dirty="0"/>
              <a:t>AI Assist automatically summarizes coded segments of a single topic</a:t>
            </a:r>
          </a:p>
          <a:p>
            <a:pPr rtl="0"/>
            <a:r>
              <a:rPr lang="en-US" sz="1800" dirty="0"/>
              <a:t>The AI assistant can summarize multiple text segments that have been encoded with the same code to help you clarify common themes in your code</a:t>
            </a:r>
          </a:p>
          <a:p>
            <a:pPr rtl="0"/>
            <a:r>
              <a:rPr lang="en-US" sz="1800" dirty="0"/>
              <a:t>Customize your summary by adjusting its length, language and format. Later, you can freely modify the summaries, just like any other text</a:t>
            </a:r>
            <a:endParaRPr lang="pl-PL" sz="1800" dirty="0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BF62574C-25C0-78AC-FAD7-18E9E86383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75" t="2828" r="1575"/>
          <a:stretch/>
        </p:blipFill>
        <p:spPr>
          <a:xfrm>
            <a:off x="4131791" y="685800"/>
            <a:ext cx="7723262" cy="4711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497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ytuł 12"/>
          <p:cNvSpPr>
            <a:spLocks noGrp="1"/>
          </p:cNvSpPr>
          <p:nvPr>
            <p:ph type="title"/>
          </p:nvPr>
        </p:nvSpPr>
        <p:spPr>
          <a:xfrm>
            <a:off x="261764" y="5105400"/>
            <a:ext cx="11809311" cy="1066800"/>
          </a:xfrm>
        </p:spPr>
        <p:txBody>
          <a:bodyPr rtlCol="0"/>
          <a:lstStyle/>
          <a:p>
            <a:pPr rtl="0"/>
            <a:r>
              <a:rPr lang="pl-PL" dirty="0"/>
              <a:t>API </a:t>
            </a:r>
            <a:r>
              <a:rPr lang="pl-PL" dirty="0" err="1"/>
              <a:t>approach</a:t>
            </a:r>
            <a:r>
              <a:rPr lang="pl-PL" dirty="0"/>
              <a:t> </a:t>
            </a:r>
            <a:r>
              <a:rPr lang="pl-PL" dirty="0" err="1"/>
              <a:t>example</a:t>
            </a:r>
            <a:r>
              <a:rPr lang="pl-PL" dirty="0"/>
              <a:t> - </a:t>
            </a:r>
            <a:r>
              <a:rPr lang="it-IT" dirty="0"/>
              <a:t>AI Assist for qualitative data analysis</a:t>
            </a:r>
            <a:endParaRPr lang="pl-PL" dirty="0"/>
          </a:p>
        </p:txBody>
      </p:sp>
      <p:sp>
        <p:nvSpPr>
          <p:cNvPr id="14" name="Zawartość — symbol zastępczy 13"/>
          <p:cNvSpPr>
            <a:spLocks noGrp="1"/>
          </p:cNvSpPr>
          <p:nvPr>
            <p:ph idx="1"/>
          </p:nvPr>
        </p:nvSpPr>
        <p:spPr>
          <a:xfrm>
            <a:off x="208161" y="548680"/>
            <a:ext cx="11718900" cy="4556720"/>
          </a:xfrm>
        </p:spPr>
        <p:txBody>
          <a:bodyPr rtlCol="0">
            <a:normAutofit/>
          </a:bodyPr>
          <a:lstStyle/>
          <a:p>
            <a:pPr marL="0" indent="0" rtl="0">
              <a:buNone/>
            </a:pPr>
            <a:r>
              <a:rPr lang="pl-PL" sz="2400" b="1" dirty="0"/>
              <a:t>MAXQDA OPENAI INTEGRATION DOUBTS</a:t>
            </a:r>
            <a:r>
              <a:rPr lang="en-US" sz="2400" b="1" dirty="0"/>
              <a:t>:</a:t>
            </a:r>
            <a:endParaRPr lang="pl-PL" sz="2400" b="1" dirty="0"/>
          </a:p>
          <a:p>
            <a:pPr rtl="0">
              <a:buFontTx/>
              <a:buChar char="-"/>
            </a:pPr>
            <a:r>
              <a:rPr lang="en-US" sz="2000" b="1" dirty="0"/>
              <a:t>by definition, generative AI should create unique content, in this case it seems that prompts are cached (storing the results in some temporary place)</a:t>
            </a:r>
            <a:r>
              <a:rPr lang="pl-PL" sz="2000" b="1" dirty="0"/>
              <a:t> </a:t>
            </a:r>
            <a:r>
              <a:rPr lang="pl-PL" sz="2000" b="1" dirty="0" err="1"/>
              <a:t>or</a:t>
            </a:r>
            <a:r>
              <a:rPr lang="pl-PL" sz="2000" b="1" dirty="0"/>
              <a:t> </a:t>
            </a:r>
            <a:r>
              <a:rPr lang="pl-PL" sz="2000" b="1" dirty="0" err="1">
                <a:solidFill>
                  <a:srgbClr val="FF0000"/>
                </a:solidFill>
              </a:rPr>
              <a:t>low</a:t>
            </a:r>
            <a:r>
              <a:rPr lang="pl-PL" sz="2000" b="1" dirty="0">
                <a:solidFill>
                  <a:srgbClr val="FF0000"/>
                </a:solidFill>
              </a:rPr>
              <a:t> </a:t>
            </a:r>
            <a:r>
              <a:rPr lang="pl-PL" sz="2000" b="1" dirty="0" err="1">
                <a:solidFill>
                  <a:srgbClr val="FF0000"/>
                </a:solidFill>
              </a:rPr>
              <a:t>temperatured</a:t>
            </a:r>
            <a:r>
              <a:rPr lang="pl-PL" sz="2000" b="1" dirty="0">
                <a:solidFill>
                  <a:srgbClr val="FF0000"/>
                </a:solidFill>
              </a:rPr>
              <a:t>/</a:t>
            </a:r>
            <a:r>
              <a:rPr lang="pl-PL" sz="2000" b="1" dirty="0" err="1">
                <a:solidFill>
                  <a:srgbClr val="FF0000"/>
                </a:solidFill>
              </a:rPr>
              <a:t>low</a:t>
            </a:r>
            <a:r>
              <a:rPr lang="pl-PL" sz="2000" b="1" dirty="0">
                <a:solidFill>
                  <a:srgbClr val="FF0000"/>
                </a:solidFill>
              </a:rPr>
              <a:t> </a:t>
            </a:r>
            <a:r>
              <a:rPr lang="pl-PL" sz="2000" b="1" dirty="0" err="1">
                <a:solidFill>
                  <a:srgbClr val="FF0000"/>
                </a:solidFill>
              </a:rPr>
              <a:t>top_p</a:t>
            </a:r>
            <a:r>
              <a:rPr lang="en-US" sz="2000" b="1" dirty="0"/>
              <a:t>, I checked that sending the same prompt to, for example, make a summary gives the same result</a:t>
            </a:r>
            <a:endParaRPr lang="pl-PL" sz="2000" b="1" dirty="0"/>
          </a:p>
          <a:p>
            <a:pPr rtl="0">
              <a:buFontTx/>
              <a:buChar char="-"/>
            </a:pPr>
            <a:r>
              <a:rPr lang="en-US" sz="2000" b="1" dirty="0"/>
              <a:t>on the MAXQDA website we can only read that it uses OpenAI, we do not know what specific model it is, this is a minus compared to our own applications using API where we can define it</a:t>
            </a:r>
          </a:p>
          <a:p>
            <a:pPr rtl="0"/>
            <a:endParaRPr lang="pl-PL" sz="1800" dirty="0"/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506A68A6-B8C6-D82D-B347-7A6CBA4B29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" y="2853705"/>
            <a:ext cx="12188825" cy="2602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21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4109B9E-1B44-EDFA-154E-4311F9616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Neural</a:t>
            </a:r>
            <a:r>
              <a:rPr lang="pl-PL" dirty="0"/>
              <a:t> network - GPT</a:t>
            </a:r>
          </a:p>
        </p:txBody>
      </p:sp>
      <p:pic>
        <p:nvPicPr>
          <p:cNvPr id="5" name="Obraz 4" descr="Obraz zawierający tekst, zrzut ekranu, Czcionka, numer&#10;&#10;Opis wygenerowany automatycznie">
            <a:extLst>
              <a:ext uri="{FF2B5EF4-FFF2-40B4-BE49-F238E27FC236}">
                <a16:creationId xmlns:a16="http://schemas.microsoft.com/office/drawing/2014/main" id="{B7FC96ED-F292-B936-FDDB-F4C7E8DE06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8288" y="1489755"/>
            <a:ext cx="6412249" cy="1939245"/>
          </a:xfrm>
          <a:prstGeom prst="rect">
            <a:avLst/>
          </a:prstGeom>
        </p:spPr>
      </p:pic>
      <p:pic>
        <p:nvPicPr>
          <p:cNvPr id="7" name="Obraz 6" descr="Obraz zawierający zrzut ekranu, czarne, tekst&#10;&#10;Opis wygenerowany automatycznie">
            <a:extLst>
              <a:ext uri="{FF2B5EF4-FFF2-40B4-BE49-F238E27FC236}">
                <a16:creationId xmlns:a16="http://schemas.microsoft.com/office/drawing/2014/main" id="{E0899101-4DA8-4682-A22D-9789CCA466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568" y="3786817"/>
            <a:ext cx="5995825" cy="2930199"/>
          </a:xfrm>
          <a:prstGeom prst="rect">
            <a:avLst/>
          </a:prstGeom>
        </p:spPr>
      </p:pic>
      <p:pic>
        <p:nvPicPr>
          <p:cNvPr id="9" name="Obraz 8" descr="Obraz zawierający zrzut ekranu, czarne, linia, czarne i białe&#10;&#10;Opis wygenerowany automatycznie">
            <a:extLst>
              <a:ext uri="{FF2B5EF4-FFF2-40B4-BE49-F238E27FC236}">
                <a16:creationId xmlns:a16="http://schemas.microsoft.com/office/drawing/2014/main" id="{EB21D792-AE14-F6D7-D777-283B4EE263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6855" y="4497329"/>
            <a:ext cx="5507362" cy="1509175"/>
          </a:xfrm>
          <a:prstGeom prst="rect">
            <a:avLst/>
          </a:prstGeom>
        </p:spPr>
      </p:pic>
      <p:cxnSp>
        <p:nvCxnSpPr>
          <p:cNvPr id="11" name="Łącznik prosty ze strzałką 10">
            <a:extLst>
              <a:ext uri="{FF2B5EF4-FFF2-40B4-BE49-F238E27FC236}">
                <a16:creationId xmlns:a16="http://schemas.microsoft.com/office/drawing/2014/main" id="{EA582A87-06B7-7F79-EA0F-83C2BECA962A}"/>
              </a:ext>
            </a:extLst>
          </p:cNvPr>
          <p:cNvCxnSpPr/>
          <p:nvPr/>
        </p:nvCxnSpPr>
        <p:spPr>
          <a:xfrm flipH="1">
            <a:off x="5087911" y="3001929"/>
            <a:ext cx="886460" cy="711015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Łącznik prosty ze strzałką 12">
            <a:extLst>
              <a:ext uri="{FF2B5EF4-FFF2-40B4-BE49-F238E27FC236}">
                <a16:creationId xmlns:a16="http://schemas.microsoft.com/office/drawing/2014/main" id="{2BAF51FE-7A84-B758-1E21-2E2839E951B0}"/>
              </a:ext>
            </a:extLst>
          </p:cNvPr>
          <p:cNvCxnSpPr/>
          <p:nvPr/>
        </p:nvCxnSpPr>
        <p:spPr>
          <a:xfrm>
            <a:off x="5105508" y="4864925"/>
            <a:ext cx="1276377" cy="386992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5" name="pole tekstowe 14">
            <a:extLst>
              <a:ext uri="{FF2B5EF4-FFF2-40B4-BE49-F238E27FC236}">
                <a16:creationId xmlns:a16="http://schemas.microsoft.com/office/drawing/2014/main" id="{070DDF8C-0F65-D472-A69A-D354293F4775}"/>
              </a:ext>
            </a:extLst>
          </p:cNvPr>
          <p:cNvSpPr txBox="1"/>
          <p:nvPr/>
        </p:nvSpPr>
        <p:spPr>
          <a:xfrm>
            <a:off x="6874269" y="6497887"/>
            <a:ext cx="5389298" cy="2538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126"/>
            <a:r>
              <a:rPr lang="pl-PL" sz="1050" dirty="0">
                <a:solidFill>
                  <a:prstClr val="black"/>
                </a:solidFill>
                <a:latin typeface="Calibri" panose="020F0502020204030204"/>
              </a:rPr>
              <a:t>https://writings.stephenwolfram.com/2023/02/what-is-chatgpt-doing-and-why-does-it-work/</a:t>
            </a:r>
          </a:p>
        </p:txBody>
      </p:sp>
    </p:spTree>
    <p:extLst>
      <p:ext uri="{BB962C8B-B14F-4D97-AF65-F5344CB8AC3E}">
        <p14:creationId xmlns:p14="http://schemas.microsoft.com/office/powerpoint/2010/main" val="180078971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ytuł 1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l-PL" dirty="0" err="1"/>
              <a:t>ChatGPT</a:t>
            </a:r>
            <a:r>
              <a:rPr lang="pl-PL" dirty="0"/>
              <a:t> – API </a:t>
            </a:r>
            <a:r>
              <a:rPr lang="pl-PL" dirty="0" err="1"/>
              <a:t>approach</a:t>
            </a:r>
            <a:r>
              <a:rPr lang="pl-PL" dirty="0"/>
              <a:t> vs. Web </a:t>
            </a:r>
            <a:r>
              <a:rPr lang="pl-PL" dirty="0" err="1"/>
              <a:t>approach</a:t>
            </a:r>
            <a:endParaRPr lang="pl-PL" dirty="0"/>
          </a:p>
        </p:txBody>
      </p:sp>
      <p:sp>
        <p:nvSpPr>
          <p:cNvPr id="14" name="Zawartość — symbol zastępczy 13"/>
          <p:cNvSpPr>
            <a:spLocks noGrp="1"/>
          </p:cNvSpPr>
          <p:nvPr>
            <p:ph idx="1"/>
          </p:nvPr>
        </p:nvSpPr>
        <p:spPr>
          <a:xfrm>
            <a:off x="609440" y="548680"/>
            <a:ext cx="11029587" cy="4896544"/>
          </a:xfrm>
        </p:spPr>
        <p:txBody>
          <a:bodyPr rtlCol="0">
            <a:normAutofit fontScale="85000" lnSpcReduction="20000"/>
          </a:bodyPr>
          <a:lstStyle/>
          <a:p>
            <a:pPr marL="0" indent="0" rtl="0">
              <a:buNone/>
            </a:pPr>
            <a:r>
              <a:rPr lang="pl-PL" sz="1800" b="1" dirty="0"/>
              <a:t>S</a:t>
            </a:r>
            <a:r>
              <a:rPr lang="en-US" sz="1800" b="1" dirty="0" err="1"/>
              <a:t>ome</a:t>
            </a:r>
            <a:r>
              <a:rPr lang="en-US" sz="1800" b="1" dirty="0"/>
              <a:t> important parameters that can be used with the OpenAI API:</a:t>
            </a:r>
          </a:p>
          <a:p>
            <a:pPr marL="0" indent="0" rtl="0">
              <a:buNone/>
            </a:pPr>
            <a:r>
              <a:rPr lang="en-US" sz="1800" b="1" u="sng" dirty="0">
                <a:solidFill>
                  <a:srgbClr val="FF0000"/>
                </a:solidFill>
                <a:highlight>
                  <a:srgbClr val="FFFF00"/>
                </a:highlight>
              </a:rPr>
              <a:t>Engine:</a:t>
            </a:r>
            <a:r>
              <a:rPr lang="en-US" sz="1800" b="1" dirty="0">
                <a:solidFill>
                  <a:srgbClr val="FF0000"/>
                </a:solidFill>
                <a:highlight>
                  <a:srgbClr val="FFFF00"/>
                </a:highlight>
              </a:rPr>
              <a:t> </a:t>
            </a:r>
            <a:r>
              <a:rPr lang="en-US" sz="1800" b="1" dirty="0"/>
              <a:t>Specifies which engine to use for the model. Options include text-davinci-002, text-davinci-003, text-davinci-004, text-codex-002, text-curie-002, text-babbage-002, and text-gpt-3.5-turbo.</a:t>
            </a:r>
          </a:p>
          <a:p>
            <a:pPr marL="0" indent="0" rtl="0">
              <a:buNone/>
            </a:pPr>
            <a:r>
              <a:rPr lang="en-US" sz="1800" b="1" u="sng" dirty="0">
                <a:solidFill>
                  <a:srgbClr val="FF0000"/>
                </a:solidFill>
                <a:highlight>
                  <a:srgbClr val="FFFF00"/>
                </a:highlight>
              </a:rPr>
              <a:t>Prompt:</a:t>
            </a:r>
            <a:r>
              <a:rPr lang="en-US" sz="1800" b="1" u="sng" dirty="0">
                <a:solidFill>
                  <a:srgbClr val="FF0000"/>
                </a:solidFill>
              </a:rPr>
              <a:t> </a:t>
            </a:r>
            <a:r>
              <a:rPr lang="en-US" sz="1800" b="1" dirty="0"/>
              <a:t>The input text or question provided to the model to generate the response. This can be a sentence, paragraph, or even a set of instructions.</a:t>
            </a:r>
          </a:p>
          <a:p>
            <a:pPr marL="0" indent="0" rtl="0">
              <a:buNone/>
            </a:pPr>
            <a:r>
              <a:rPr lang="en-US" sz="1800" b="1" dirty="0">
                <a:solidFill>
                  <a:srgbClr val="FF0000"/>
                </a:solidFill>
              </a:rPr>
              <a:t>Max Tokens: </a:t>
            </a:r>
            <a:r>
              <a:rPr lang="en-US" sz="1800" b="1" dirty="0"/>
              <a:t>The maximum number of tokens (words) the model can generate in the response. It limits the length of the generated text.</a:t>
            </a:r>
          </a:p>
          <a:p>
            <a:pPr marL="0" indent="0" rtl="0">
              <a:buNone/>
            </a:pPr>
            <a:r>
              <a:rPr lang="en-US" sz="1800" b="1" u="sng" dirty="0">
                <a:solidFill>
                  <a:srgbClr val="FF0000"/>
                </a:solidFill>
                <a:highlight>
                  <a:srgbClr val="FFFF00"/>
                </a:highlight>
              </a:rPr>
              <a:t>Temperature: </a:t>
            </a:r>
            <a:r>
              <a:rPr lang="en-US" sz="1800" b="1" dirty="0"/>
              <a:t>Controls the randomness of the model's output. Higher values result in more random and diverse responses, while lower values lead to more conservative and predictable responses.</a:t>
            </a:r>
          </a:p>
          <a:p>
            <a:pPr marL="0" indent="0" rtl="0">
              <a:buNone/>
            </a:pPr>
            <a:r>
              <a:rPr lang="en-US" sz="1800" b="1" u="sng" dirty="0">
                <a:solidFill>
                  <a:srgbClr val="FF0000"/>
                </a:solidFill>
                <a:highlight>
                  <a:srgbClr val="FFFF00"/>
                </a:highlight>
              </a:rPr>
              <a:t>Top P (Top Probability): </a:t>
            </a:r>
            <a:r>
              <a:rPr lang="en-US" sz="1800" b="1" dirty="0"/>
              <a:t>Filters the tokens the model considers by probability. It helps in controlling the diversity and quality of the generated text.</a:t>
            </a:r>
          </a:p>
          <a:p>
            <a:pPr marL="0" indent="0" rtl="0">
              <a:buNone/>
            </a:pPr>
            <a:r>
              <a:rPr lang="en-US" sz="1800" b="1" dirty="0">
                <a:solidFill>
                  <a:srgbClr val="FF0000"/>
                </a:solidFill>
              </a:rPr>
              <a:t>Frequency Penalty: </a:t>
            </a:r>
            <a:r>
              <a:rPr lang="en-US" sz="1800" b="1" dirty="0"/>
              <a:t>Penalizes tokens based on their frequency in the prompt. It encourages the model to generate text that is more diverse and less repetitive.</a:t>
            </a:r>
          </a:p>
          <a:p>
            <a:pPr marL="0" indent="0" rtl="0">
              <a:buNone/>
            </a:pPr>
            <a:r>
              <a:rPr lang="en-US" sz="1800" b="1" dirty="0">
                <a:solidFill>
                  <a:srgbClr val="FF0000"/>
                </a:solidFill>
              </a:rPr>
              <a:t>Presence Penalty: </a:t>
            </a:r>
            <a:r>
              <a:rPr lang="en-US" sz="1800" b="1" dirty="0"/>
              <a:t>Penalizes tokens based on their presence in the prompt. It encourages the model to generate text that is more independent of the input prompt.</a:t>
            </a:r>
          </a:p>
          <a:p>
            <a:pPr marL="0" indent="0" rtl="0">
              <a:buNone/>
            </a:pPr>
            <a:r>
              <a:rPr lang="en-US" sz="1800" b="1" dirty="0">
                <a:solidFill>
                  <a:srgbClr val="FF0000"/>
                </a:solidFill>
              </a:rPr>
              <a:t>Stop: </a:t>
            </a:r>
            <a:r>
              <a:rPr lang="en-US" sz="1800" b="1" dirty="0"/>
              <a:t>Specifies one or more sequences of tokens at which the model should stop generating text.</a:t>
            </a:r>
          </a:p>
          <a:p>
            <a:pPr marL="0" indent="0" rtl="0">
              <a:buNone/>
            </a:pPr>
            <a:r>
              <a:rPr lang="en-US" sz="1800" b="1" dirty="0">
                <a:solidFill>
                  <a:srgbClr val="FF0000"/>
                </a:solidFill>
              </a:rPr>
              <a:t>Best Of: </a:t>
            </a:r>
            <a:r>
              <a:rPr lang="en-US" sz="1800" b="1" dirty="0"/>
              <a:t>Specifies the number of completions to generate and return. The highest scoring completion is returned.</a:t>
            </a:r>
            <a:endParaRPr lang="pl-PL" sz="1800" dirty="0"/>
          </a:p>
        </p:txBody>
      </p:sp>
    </p:spTree>
    <p:extLst>
      <p:ext uri="{BB962C8B-B14F-4D97-AF65-F5344CB8AC3E}">
        <p14:creationId xmlns:p14="http://schemas.microsoft.com/office/powerpoint/2010/main" val="552954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ytuł 1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l-PL" dirty="0" err="1"/>
              <a:t>ChatGPT</a:t>
            </a:r>
            <a:r>
              <a:rPr lang="pl-PL" dirty="0"/>
              <a:t> – API </a:t>
            </a:r>
            <a:r>
              <a:rPr lang="pl-PL" dirty="0" err="1"/>
              <a:t>approach</a:t>
            </a:r>
            <a:r>
              <a:rPr lang="pl-PL" dirty="0"/>
              <a:t> vs. Web </a:t>
            </a:r>
            <a:r>
              <a:rPr lang="pl-PL" dirty="0" err="1"/>
              <a:t>approach</a:t>
            </a:r>
            <a:endParaRPr lang="pl-PL" dirty="0"/>
          </a:p>
        </p:txBody>
      </p:sp>
      <p:sp>
        <p:nvSpPr>
          <p:cNvPr id="4" name="Prostokąt 3">
            <a:extLst>
              <a:ext uri="{FF2B5EF4-FFF2-40B4-BE49-F238E27FC236}">
                <a16:creationId xmlns:a16="http://schemas.microsoft.com/office/drawing/2014/main" id="{99CDC09C-CE38-2607-132A-D9066FC300B2}"/>
              </a:ext>
            </a:extLst>
          </p:cNvPr>
          <p:cNvSpPr/>
          <p:nvPr/>
        </p:nvSpPr>
        <p:spPr>
          <a:xfrm>
            <a:off x="624245" y="260648"/>
            <a:ext cx="11683135" cy="59093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pl-PL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FFC00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COMMON MISUNDERSTANDING:</a:t>
            </a:r>
          </a:p>
          <a:p>
            <a:r>
              <a:rPr lang="pl-PL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SUBSCRIBED CHATGPT</a:t>
            </a:r>
          </a:p>
          <a:p>
            <a:r>
              <a:rPr lang="pl-PL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DOESN’T MEAN</a:t>
            </a:r>
          </a:p>
          <a:p>
            <a:r>
              <a:rPr lang="pl-PL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YOU CAN USE API!</a:t>
            </a:r>
          </a:p>
          <a:p>
            <a:r>
              <a:rPr lang="pl-PL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SUBSCRIBED MEANS YOU ENABLE</a:t>
            </a:r>
          </a:p>
          <a:p>
            <a:r>
              <a:rPr lang="pl-PL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EXTRA FEATURES IN WEB VERSION!</a:t>
            </a:r>
            <a:endParaRPr lang="pl-PL" sz="54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  <a:p>
            <a:endParaRPr lang="pl-PL" sz="54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solidFill>
                <a:srgbClr val="FF0000"/>
              </a:solid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2671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ytuł 1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l-PL" dirty="0" err="1"/>
              <a:t>ChatGPT</a:t>
            </a:r>
            <a:r>
              <a:rPr lang="pl-PL" dirty="0"/>
              <a:t> – API </a:t>
            </a:r>
            <a:r>
              <a:rPr lang="pl-PL" dirty="0" err="1"/>
              <a:t>approach</a:t>
            </a:r>
            <a:r>
              <a:rPr lang="pl-PL" dirty="0"/>
              <a:t> vs. Web </a:t>
            </a:r>
            <a:r>
              <a:rPr lang="pl-PL" dirty="0" err="1"/>
              <a:t>approach</a:t>
            </a:r>
            <a:endParaRPr lang="pl-PL" dirty="0"/>
          </a:p>
        </p:txBody>
      </p:sp>
      <p:pic>
        <p:nvPicPr>
          <p:cNvPr id="10" name="Obraz 9" descr="Obraz zawierający tekst, Ludzka twarz, osoba, zrzut ekranu&#10;&#10;Opis wygenerowany automatycznie">
            <a:extLst>
              <a:ext uri="{FF2B5EF4-FFF2-40B4-BE49-F238E27FC236}">
                <a16:creationId xmlns:a16="http://schemas.microsoft.com/office/drawing/2014/main" id="{B667FD1C-E599-1E20-572B-9B078AC7EE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7412" y="764704"/>
            <a:ext cx="7874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262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ytuł 1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l-PL" dirty="0" err="1"/>
              <a:t>ChatGPT</a:t>
            </a:r>
            <a:r>
              <a:rPr lang="pl-PL" dirty="0"/>
              <a:t> – </a:t>
            </a:r>
            <a:r>
              <a:rPr lang="pl-PL" dirty="0" err="1"/>
              <a:t>OpenAI</a:t>
            </a:r>
            <a:r>
              <a:rPr lang="pl-PL" dirty="0"/>
              <a:t> API </a:t>
            </a:r>
            <a:r>
              <a:rPr lang="pl-PL" dirty="0" err="1"/>
              <a:t>how</a:t>
            </a:r>
            <a:r>
              <a:rPr lang="pl-PL" dirty="0"/>
              <a:t> to start</a:t>
            </a:r>
          </a:p>
        </p:txBody>
      </p:sp>
      <p:sp>
        <p:nvSpPr>
          <p:cNvPr id="2" name="pole tekstowe 1">
            <a:extLst>
              <a:ext uri="{FF2B5EF4-FFF2-40B4-BE49-F238E27FC236}">
                <a16:creationId xmlns:a16="http://schemas.microsoft.com/office/drawing/2014/main" id="{0ECC6E5F-E5C5-A12B-1D13-095D4A4FF124}"/>
              </a:ext>
            </a:extLst>
          </p:cNvPr>
          <p:cNvSpPr txBox="1"/>
          <p:nvPr/>
        </p:nvSpPr>
        <p:spPr>
          <a:xfrm>
            <a:off x="549796" y="4365104"/>
            <a:ext cx="416011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>
                <a:hlinkClick r:id="rId3"/>
              </a:rPr>
              <a:t>https://platform.openai.com/login?launch</a:t>
            </a:r>
            <a:endParaRPr lang="pl-PL" dirty="0"/>
          </a:p>
          <a:p>
            <a:endParaRPr lang="pl-PL" dirty="0"/>
          </a:p>
          <a:p>
            <a:r>
              <a:rPr lang="pl-PL" dirty="0">
                <a:hlinkClick r:id="rId4"/>
              </a:rPr>
              <a:t>https://openai.com/pricing</a:t>
            </a:r>
            <a:endParaRPr lang="pl-PL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60F0D81F-7EA1-E108-3E09-CCC960753B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060848"/>
            <a:ext cx="12188825" cy="2120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687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ytuł 12"/>
          <p:cNvSpPr>
            <a:spLocks noGrp="1"/>
          </p:cNvSpPr>
          <p:nvPr>
            <p:ph type="title"/>
          </p:nvPr>
        </p:nvSpPr>
        <p:spPr>
          <a:xfrm>
            <a:off x="104978" y="487406"/>
            <a:ext cx="4392488" cy="1872207"/>
          </a:xfrm>
        </p:spPr>
        <p:txBody>
          <a:bodyPr rtlCol="0"/>
          <a:lstStyle/>
          <a:p>
            <a:pPr rtl="0"/>
            <a:r>
              <a:rPr lang="pl-PL" dirty="0" err="1"/>
              <a:t>Doesn’t</a:t>
            </a:r>
            <a:r>
              <a:rPr lang="pl-PL" dirty="0"/>
              <a:t> </a:t>
            </a:r>
            <a:r>
              <a:rPr lang="pl-PL" dirty="0" err="1"/>
              <a:t>matter</a:t>
            </a:r>
            <a:r>
              <a:rPr lang="pl-PL" dirty="0"/>
              <a:t> API </a:t>
            </a:r>
            <a:r>
              <a:rPr lang="pl-PL" dirty="0" err="1"/>
              <a:t>or</a:t>
            </a:r>
            <a:r>
              <a:rPr lang="pl-PL" dirty="0"/>
              <a:t> Web </a:t>
            </a:r>
            <a:r>
              <a:rPr lang="pl-PL" dirty="0" err="1"/>
              <a:t>approach</a:t>
            </a:r>
            <a:r>
              <a:rPr lang="pl-PL" dirty="0"/>
              <a:t> - t</a:t>
            </a:r>
            <a:r>
              <a:rPr lang="en-US" dirty="0"/>
              <a:t>he common feature is always the prompt</a:t>
            </a:r>
            <a:endParaRPr lang="pl-PL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8D06A823-0135-2DCF-ED5D-9C7C14ACB8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51" b="13250"/>
          <a:stretch/>
        </p:blipFill>
        <p:spPr bwMode="auto">
          <a:xfrm>
            <a:off x="4510236" y="487406"/>
            <a:ext cx="7571774" cy="5883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Zawartość — symbol zastępczy 13">
            <a:extLst>
              <a:ext uri="{FF2B5EF4-FFF2-40B4-BE49-F238E27FC236}">
                <a16:creationId xmlns:a16="http://schemas.microsoft.com/office/drawing/2014/main" id="{B239CE96-3E56-4FB3-1278-906EA1C993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1924" y="2780928"/>
            <a:ext cx="4194296" cy="3384161"/>
          </a:xfrm>
        </p:spPr>
        <p:txBody>
          <a:bodyPr rtlCol="0">
            <a:normAutofit/>
          </a:bodyPr>
          <a:lstStyle/>
          <a:p>
            <a:pPr marL="0" indent="0" rtl="0">
              <a:buNone/>
            </a:pPr>
            <a:r>
              <a:rPr lang="pl-PL" dirty="0">
                <a:hlinkClick r:id="rId4"/>
              </a:rPr>
              <a:t>https://promptengineering.org/master-prompt-engineering-demystifying-prompting-through-a-structured-approach/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938856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ytuł 12"/>
          <p:cNvSpPr>
            <a:spLocks noGrp="1"/>
          </p:cNvSpPr>
          <p:nvPr>
            <p:ph type="title"/>
          </p:nvPr>
        </p:nvSpPr>
        <p:spPr>
          <a:xfrm>
            <a:off x="609441" y="5105400"/>
            <a:ext cx="10971372" cy="1066800"/>
          </a:xfrm>
        </p:spPr>
        <p:txBody>
          <a:bodyPr rtlCol="0" anchor="b">
            <a:normAutofit/>
          </a:bodyPr>
          <a:lstStyle/>
          <a:p>
            <a:pPr rtl="0"/>
            <a:r>
              <a:rPr lang="pl-PL" dirty="0" err="1"/>
              <a:t>Doesn’t</a:t>
            </a:r>
            <a:r>
              <a:rPr lang="pl-PL" dirty="0"/>
              <a:t> </a:t>
            </a:r>
            <a:r>
              <a:rPr lang="pl-PL" dirty="0" err="1"/>
              <a:t>matter</a:t>
            </a:r>
            <a:r>
              <a:rPr lang="pl-PL" dirty="0"/>
              <a:t> API </a:t>
            </a:r>
            <a:r>
              <a:rPr lang="pl-PL" dirty="0" err="1"/>
              <a:t>or</a:t>
            </a:r>
            <a:r>
              <a:rPr lang="pl-PL" dirty="0"/>
              <a:t> Web </a:t>
            </a:r>
            <a:r>
              <a:rPr lang="pl-PL" dirty="0" err="1"/>
              <a:t>approach</a:t>
            </a:r>
            <a:r>
              <a:rPr lang="pl-PL" dirty="0"/>
              <a:t> - t</a:t>
            </a:r>
            <a:r>
              <a:rPr lang="en-US" dirty="0"/>
              <a:t>he common feature is always the prompt</a:t>
            </a:r>
            <a:endParaRPr lang="pl-PL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AA398039-19F2-5336-CA84-C8C988C95D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812" y="140732"/>
            <a:ext cx="7761109" cy="4190999"/>
          </a:xfrm>
          <a:prstGeom prst="rect">
            <a:avLst/>
          </a:prstGeom>
          <a:noFill/>
        </p:spPr>
      </p:pic>
      <p:sp>
        <p:nvSpPr>
          <p:cNvPr id="7" name="pole tekstowe 6">
            <a:extLst>
              <a:ext uri="{FF2B5EF4-FFF2-40B4-BE49-F238E27FC236}">
                <a16:creationId xmlns:a16="http://schemas.microsoft.com/office/drawing/2014/main" id="{D095EF1D-70DA-0C89-EE1C-FF118DBFCA0F}"/>
              </a:ext>
            </a:extLst>
          </p:cNvPr>
          <p:cNvSpPr txBox="1"/>
          <p:nvPr/>
        </p:nvSpPr>
        <p:spPr>
          <a:xfrm>
            <a:off x="609441" y="4533899"/>
            <a:ext cx="60927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dirty="0"/>
              <a:t>Source: </a:t>
            </a:r>
            <a:r>
              <a:rPr lang="pl-PL" dirty="0">
                <a:hlinkClick r:id="rId4"/>
              </a:rPr>
              <a:t>https://www.youtube.com/watch?v=jC4v5AS4RIM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70978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014ED887-EDD9-16F4-E832-3B204E3BDC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632" y="1709739"/>
            <a:ext cx="10807395" cy="2852737"/>
          </a:xfrm>
        </p:spPr>
        <p:txBody>
          <a:bodyPr>
            <a:normAutofit/>
          </a:bodyPr>
          <a:lstStyle/>
          <a:p>
            <a:r>
              <a:rPr lang="pl-PL" sz="4799" dirty="0" err="1"/>
              <a:t>Some</a:t>
            </a:r>
            <a:r>
              <a:rPr lang="pl-PL" sz="4799" dirty="0"/>
              <a:t> </a:t>
            </a:r>
            <a:r>
              <a:rPr lang="pl-PL" sz="4799" dirty="0" err="1"/>
              <a:t>exercises</a:t>
            </a:r>
            <a:r>
              <a:rPr lang="pl-PL" sz="4799" dirty="0"/>
              <a:t> and </a:t>
            </a:r>
            <a:r>
              <a:rPr lang="pl-PL" sz="4799" dirty="0" err="1"/>
              <a:t>samples</a:t>
            </a:r>
            <a:r>
              <a:rPr lang="pl-PL" sz="4799" dirty="0"/>
              <a:t> – Web version</a:t>
            </a:r>
          </a:p>
        </p:txBody>
      </p:sp>
      <p:sp>
        <p:nvSpPr>
          <p:cNvPr id="5" name="Symbol zastępczy tekstu 4">
            <a:extLst>
              <a:ext uri="{FF2B5EF4-FFF2-40B4-BE49-F238E27FC236}">
                <a16:creationId xmlns:a16="http://schemas.microsoft.com/office/drawing/2014/main" id="{B617F249-A797-E858-F034-F43F06F166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86063067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014ED887-EDD9-16F4-E832-3B204E3BDC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4799" dirty="0" err="1"/>
              <a:t>Let’s</a:t>
            </a:r>
            <a:r>
              <a:rPr lang="pl-PL" sz="4799" dirty="0"/>
              <a:t> open the link </a:t>
            </a:r>
            <a:r>
              <a:rPr lang="pl-PL" sz="4799" dirty="0" err="1"/>
              <a:t>above</a:t>
            </a:r>
            <a:r>
              <a:rPr lang="pl-PL" sz="4799" dirty="0"/>
              <a:t> and </a:t>
            </a:r>
            <a:r>
              <a:rPr lang="pl-PL" sz="4799" dirty="0" err="1"/>
              <a:t>click</a:t>
            </a:r>
            <a:r>
              <a:rPr lang="pl-PL" sz="4799" dirty="0"/>
              <a:t> on chat-excersises.txt</a:t>
            </a:r>
          </a:p>
        </p:txBody>
      </p:sp>
      <p:sp>
        <p:nvSpPr>
          <p:cNvPr id="5" name="Symbol zastępczy tekstu 4">
            <a:extLst>
              <a:ext uri="{FF2B5EF4-FFF2-40B4-BE49-F238E27FC236}">
                <a16:creationId xmlns:a16="http://schemas.microsoft.com/office/drawing/2014/main" id="{B617F249-A797-E858-F034-F43F06F166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3" name="pole tekstowe 2">
            <a:extLst>
              <a:ext uri="{FF2B5EF4-FFF2-40B4-BE49-F238E27FC236}">
                <a16:creationId xmlns:a16="http://schemas.microsoft.com/office/drawing/2014/main" id="{C21B3328-C7EF-0EAE-17AF-4C259C8D7A3B}"/>
              </a:ext>
            </a:extLst>
          </p:cNvPr>
          <p:cNvSpPr txBox="1"/>
          <p:nvPr/>
        </p:nvSpPr>
        <p:spPr>
          <a:xfrm>
            <a:off x="830135" y="1772816"/>
            <a:ext cx="972108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4000" dirty="0">
                <a:hlinkClick r:id="rId2"/>
              </a:rPr>
              <a:t>https://github.com/insomnia007/ai-htt</a:t>
            </a:r>
            <a:endParaRPr lang="pl-PL" sz="4000" dirty="0"/>
          </a:p>
        </p:txBody>
      </p:sp>
    </p:spTree>
    <p:extLst>
      <p:ext uri="{BB962C8B-B14F-4D97-AF65-F5344CB8AC3E}">
        <p14:creationId xmlns:p14="http://schemas.microsoft.com/office/powerpoint/2010/main" val="48854686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014ED887-EDD9-16F4-E832-3B204E3BDC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632" y="1709739"/>
            <a:ext cx="10807395" cy="2852737"/>
          </a:xfrm>
        </p:spPr>
        <p:txBody>
          <a:bodyPr>
            <a:normAutofit/>
          </a:bodyPr>
          <a:lstStyle/>
          <a:p>
            <a:r>
              <a:rPr lang="pl-PL" sz="4799" dirty="0" err="1"/>
              <a:t>Some</a:t>
            </a:r>
            <a:r>
              <a:rPr lang="pl-PL" sz="4799" dirty="0"/>
              <a:t> </a:t>
            </a:r>
            <a:r>
              <a:rPr lang="pl-PL" sz="4799" dirty="0" err="1"/>
              <a:t>exercises</a:t>
            </a:r>
            <a:r>
              <a:rPr lang="pl-PL" sz="4799" dirty="0"/>
              <a:t> and </a:t>
            </a:r>
            <a:r>
              <a:rPr lang="pl-PL" sz="4799" dirty="0" err="1"/>
              <a:t>samples</a:t>
            </a:r>
            <a:r>
              <a:rPr lang="pl-PL" sz="4799" dirty="0"/>
              <a:t> – API version</a:t>
            </a:r>
          </a:p>
        </p:txBody>
      </p:sp>
      <p:sp>
        <p:nvSpPr>
          <p:cNvPr id="5" name="Symbol zastępczy tekstu 4">
            <a:extLst>
              <a:ext uri="{FF2B5EF4-FFF2-40B4-BE49-F238E27FC236}">
                <a16:creationId xmlns:a16="http://schemas.microsoft.com/office/drawing/2014/main" id="{B617F249-A797-E858-F034-F43F06F166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22876194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014ED887-EDD9-16F4-E832-3B204E3BDC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4799" dirty="0" err="1"/>
              <a:t>Let’s</a:t>
            </a:r>
            <a:r>
              <a:rPr lang="pl-PL" sz="4799" dirty="0"/>
              <a:t> open the link </a:t>
            </a:r>
            <a:r>
              <a:rPr lang="pl-PL" sz="4799" dirty="0" err="1"/>
              <a:t>above</a:t>
            </a:r>
            <a:r>
              <a:rPr lang="pl-PL" sz="4799" dirty="0"/>
              <a:t> and </a:t>
            </a:r>
            <a:r>
              <a:rPr lang="pl-PL" sz="4799" dirty="0" err="1"/>
              <a:t>click</a:t>
            </a:r>
            <a:r>
              <a:rPr lang="pl-PL" sz="4799" dirty="0"/>
              <a:t> </a:t>
            </a:r>
            <a:r>
              <a:rPr lang="pl-PL" sz="4799"/>
              <a:t>on chat-api.</a:t>
            </a:r>
            <a:r>
              <a:rPr lang="pl-PL" sz="4799" dirty="0"/>
              <a:t>txt</a:t>
            </a:r>
          </a:p>
        </p:txBody>
      </p:sp>
      <p:sp>
        <p:nvSpPr>
          <p:cNvPr id="5" name="Symbol zastępczy tekstu 4">
            <a:extLst>
              <a:ext uri="{FF2B5EF4-FFF2-40B4-BE49-F238E27FC236}">
                <a16:creationId xmlns:a16="http://schemas.microsoft.com/office/drawing/2014/main" id="{B617F249-A797-E858-F034-F43F06F166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3" name="pole tekstowe 2">
            <a:extLst>
              <a:ext uri="{FF2B5EF4-FFF2-40B4-BE49-F238E27FC236}">
                <a16:creationId xmlns:a16="http://schemas.microsoft.com/office/drawing/2014/main" id="{C21B3328-C7EF-0EAE-17AF-4C259C8D7A3B}"/>
              </a:ext>
            </a:extLst>
          </p:cNvPr>
          <p:cNvSpPr txBox="1"/>
          <p:nvPr/>
        </p:nvSpPr>
        <p:spPr>
          <a:xfrm>
            <a:off x="830135" y="1772816"/>
            <a:ext cx="972108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4000" dirty="0">
                <a:hlinkClick r:id="rId2"/>
              </a:rPr>
              <a:t>https://github.com/insomnia007/ai-htt</a:t>
            </a:r>
            <a:endParaRPr lang="pl-PL" sz="4000" dirty="0"/>
          </a:p>
        </p:txBody>
      </p:sp>
    </p:spTree>
    <p:extLst>
      <p:ext uri="{BB962C8B-B14F-4D97-AF65-F5344CB8AC3E}">
        <p14:creationId xmlns:p14="http://schemas.microsoft.com/office/powerpoint/2010/main" val="11223841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DABB3F13-F204-7510-F33D-D46F5CFE2F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Neural</a:t>
            </a:r>
            <a:r>
              <a:rPr lang="pl-PL" dirty="0"/>
              <a:t> network - GPT</a:t>
            </a:r>
          </a:p>
        </p:txBody>
      </p:sp>
      <p:pic>
        <p:nvPicPr>
          <p:cNvPr id="5" name="Obraz 4" descr="Obraz zawierający tekst, zrzut ekranu, diagram, design&#10;&#10;Opis wygenerowany automatycznie">
            <a:extLst>
              <a:ext uri="{FF2B5EF4-FFF2-40B4-BE49-F238E27FC236}">
                <a16:creationId xmlns:a16="http://schemas.microsoft.com/office/drawing/2014/main" id="{856B1C1F-EACF-45F6-B723-A85AEF38BD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724" y="1617269"/>
            <a:ext cx="5139439" cy="2630326"/>
          </a:xfrm>
          <a:prstGeom prst="rect">
            <a:avLst/>
          </a:prstGeom>
        </p:spPr>
      </p:pic>
      <p:pic>
        <p:nvPicPr>
          <p:cNvPr id="7" name="Obraz 6" descr="Obraz zawierający zrzut ekranu, czarne, diagram, czarne i białe&#10;&#10;Opis wygenerowany automatycznie">
            <a:extLst>
              <a:ext uri="{FF2B5EF4-FFF2-40B4-BE49-F238E27FC236}">
                <a16:creationId xmlns:a16="http://schemas.microsoft.com/office/drawing/2014/main" id="{4FAA8B82-7AA7-ABA8-5308-7B8F6BCEB5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7495" y="4453651"/>
            <a:ext cx="8144352" cy="2403456"/>
          </a:xfrm>
          <a:prstGeom prst="rect">
            <a:avLst/>
          </a:prstGeom>
        </p:spPr>
      </p:pic>
      <p:sp>
        <p:nvSpPr>
          <p:cNvPr id="8" name="pole tekstowe 7">
            <a:extLst>
              <a:ext uri="{FF2B5EF4-FFF2-40B4-BE49-F238E27FC236}">
                <a16:creationId xmlns:a16="http://schemas.microsoft.com/office/drawing/2014/main" id="{77F8C538-8A9B-5693-B4FA-3352B4083400}"/>
              </a:ext>
            </a:extLst>
          </p:cNvPr>
          <p:cNvSpPr txBox="1"/>
          <p:nvPr/>
        </p:nvSpPr>
        <p:spPr>
          <a:xfrm>
            <a:off x="6900141" y="6574570"/>
            <a:ext cx="5389298" cy="2538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126"/>
            <a:r>
              <a:rPr lang="pl-PL" sz="1050" dirty="0">
                <a:solidFill>
                  <a:prstClr val="black"/>
                </a:solidFill>
                <a:latin typeface="Calibri" panose="020F0502020204030204"/>
              </a:rPr>
              <a:t>https://writings.stephenwolfram.com/2023/02/what-is-chatgpt-doing-and-why-does-it-work/</a:t>
            </a:r>
          </a:p>
        </p:txBody>
      </p:sp>
      <p:sp>
        <p:nvSpPr>
          <p:cNvPr id="9" name="pole tekstowe 8">
            <a:extLst>
              <a:ext uri="{FF2B5EF4-FFF2-40B4-BE49-F238E27FC236}">
                <a16:creationId xmlns:a16="http://schemas.microsoft.com/office/drawing/2014/main" id="{96736C61-23EF-0FBD-9516-48D01370925D}"/>
              </a:ext>
            </a:extLst>
          </p:cNvPr>
          <p:cNvSpPr txBox="1"/>
          <p:nvPr/>
        </p:nvSpPr>
        <p:spPr>
          <a:xfrm>
            <a:off x="5550767" y="2703160"/>
            <a:ext cx="2527791" cy="3692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126"/>
            <a:r>
              <a:rPr lang="pl-PL" sz="1799" dirty="0">
                <a:solidFill>
                  <a:prstClr val="black"/>
                </a:solidFill>
                <a:latin typeface="Calibri" panose="020F0502020204030204"/>
              </a:rPr>
              <a:t>Basic proces </a:t>
            </a:r>
            <a:r>
              <a:rPr lang="pl-PL" sz="1799" dirty="0" err="1">
                <a:solidFill>
                  <a:prstClr val="black"/>
                </a:solidFill>
                <a:latin typeface="Calibri" panose="020F0502020204030204"/>
              </a:rPr>
              <a:t>architecture</a:t>
            </a:r>
            <a:endParaRPr lang="pl-PL" sz="1799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0" name="pole tekstowe 9">
            <a:extLst>
              <a:ext uri="{FF2B5EF4-FFF2-40B4-BE49-F238E27FC236}">
                <a16:creationId xmlns:a16="http://schemas.microsoft.com/office/drawing/2014/main" id="{5E921B52-0722-2A06-E8CC-D3E4B479D314}"/>
              </a:ext>
            </a:extLst>
          </p:cNvPr>
          <p:cNvSpPr txBox="1"/>
          <p:nvPr/>
        </p:nvSpPr>
        <p:spPr>
          <a:xfrm>
            <a:off x="1546278" y="5469411"/>
            <a:ext cx="1707267" cy="3692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126"/>
            <a:r>
              <a:rPr lang="pl-PL" sz="1799" dirty="0" err="1">
                <a:solidFill>
                  <a:prstClr val="black"/>
                </a:solidFill>
                <a:latin typeface="Calibri" panose="020F0502020204030204"/>
              </a:rPr>
              <a:t>Attention</a:t>
            </a:r>
            <a:r>
              <a:rPr lang="pl-PL" sz="1799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pl-PL" sz="1799" dirty="0" err="1">
                <a:solidFill>
                  <a:prstClr val="black"/>
                </a:solidFill>
                <a:latin typeface="Calibri" panose="020F0502020204030204"/>
              </a:rPr>
              <a:t>blocks</a:t>
            </a:r>
            <a:endParaRPr lang="pl-PL" sz="1799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5861018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BE7208B-9AFF-5CE1-9A12-C96243CA7B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Neural</a:t>
            </a:r>
            <a:r>
              <a:rPr lang="pl-PL" dirty="0"/>
              <a:t> network – GPT (</a:t>
            </a:r>
            <a:r>
              <a:rPr lang="pl-PL" dirty="0" err="1"/>
              <a:t>ver</a:t>
            </a:r>
            <a:r>
              <a:rPr lang="pl-PL" dirty="0"/>
              <a:t> 2.0)</a:t>
            </a:r>
          </a:p>
        </p:txBody>
      </p:sp>
      <p:pic>
        <p:nvPicPr>
          <p:cNvPr id="5" name="Symbol zastępczy zawartości 4" descr="Obraz zawierający wzór, Prostokąt, Motyw, sztuka&#10;&#10;Opis wygenerowany automatycznie">
            <a:extLst>
              <a:ext uri="{FF2B5EF4-FFF2-40B4-BE49-F238E27FC236}">
                <a16:creationId xmlns:a16="http://schemas.microsoft.com/office/drawing/2014/main" id="{C37168D5-B696-F9D3-918E-B7AC4BD7D3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8213" y="1488636"/>
            <a:ext cx="5299477" cy="5299477"/>
          </a:xfrm>
        </p:spPr>
      </p:pic>
      <p:sp>
        <p:nvSpPr>
          <p:cNvPr id="6" name="pole tekstowe 5">
            <a:extLst>
              <a:ext uri="{FF2B5EF4-FFF2-40B4-BE49-F238E27FC236}">
                <a16:creationId xmlns:a16="http://schemas.microsoft.com/office/drawing/2014/main" id="{5DE57638-5BEA-52D9-C154-722E5ADCC3C4}"/>
              </a:ext>
            </a:extLst>
          </p:cNvPr>
          <p:cNvSpPr txBox="1"/>
          <p:nvPr/>
        </p:nvSpPr>
        <p:spPr>
          <a:xfrm>
            <a:off x="7177861" y="3870390"/>
            <a:ext cx="3886399" cy="3692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126"/>
            <a:r>
              <a:rPr lang="pl-PL" sz="1799" dirty="0" err="1">
                <a:solidFill>
                  <a:prstClr val="black"/>
                </a:solidFill>
                <a:latin typeface="Calibri" panose="020F0502020204030204"/>
              </a:rPr>
              <a:t>Corelogram</a:t>
            </a:r>
            <a:r>
              <a:rPr lang="pl-PL" sz="1799" dirty="0">
                <a:solidFill>
                  <a:prstClr val="black"/>
                </a:solidFill>
                <a:latin typeface="Calibri" panose="020F0502020204030204"/>
              </a:rPr>
              <a:t> of </a:t>
            </a:r>
            <a:r>
              <a:rPr lang="pl-PL" sz="1799" dirty="0" err="1">
                <a:solidFill>
                  <a:prstClr val="black"/>
                </a:solidFill>
                <a:latin typeface="Calibri" panose="020F0502020204030204"/>
              </a:rPr>
              <a:t>weights</a:t>
            </a:r>
            <a:r>
              <a:rPr lang="pl-PL" sz="1799" dirty="0">
                <a:solidFill>
                  <a:prstClr val="black"/>
                </a:solidFill>
                <a:latin typeface="Calibri" panose="020F0502020204030204"/>
              </a:rPr>
              <a:t> for GPT-2 model</a:t>
            </a:r>
          </a:p>
        </p:txBody>
      </p:sp>
    </p:spTree>
    <p:extLst>
      <p:ext uri="{BB962C8B-B14F-4D97-AF65-F5344CB8AC3E}">
        <p14:creationId xmlns:p14="http://schemas.microsoft.com/office/powerpoint/2010/main" val="36273071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35FCDF8-3609-AD7E-612B-33FBF1902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Final</a:t>
            </a:r>
            <a:r>
              <a:rPr lang="pl-PL" dirty="0"/>
              <a:t> </a:t>
            </a:r>
            <a:r>
              <a:rPr lang="pl-PL" dirty="0" err="1"/>
              <a:t>touch</a:t>
            </a:r>
            <a:endParaRPr lang="pl-PL" dirty="0"/>
          </a:p>
        </p:txBody>
      </p:sp>
      <p:pic>
        <p:nvPicPr>
          <p:cNvPr id="5" name="Obraz 4" descr="Obraz zawierający obraz, rysowanie, ramka na zdjęcia, sztuka&#10;&#10;Opis wygenerowany automatycznie">
            <a:extLst>
              <a:ext uri="{FF2B5EF4-FFF2-40B4-BE49-F238E27FC236}">
                <a16:creationId xmlns:a16="http://schemas.microsoft.com/office/drawing/2014/main" id="{6FF26642-ACD0-E5D1-E99D-5A874CBDF65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393" y="2731941"/>
            <a:ext cx="4518705" cy="3614964"/>
          </a:xfrm>
          <a:prstGeom prst="rect">
            <a:avLst/>
          </a:prstGeom>
        </p:spPr>
      </p:pic>
      <p:sp>
        <p:nvSpPr>
          <p:cNvPr id="6" name="Prostokąt 5">
            <a:extLst>
              <a:ext uri="{FF2B5EF4-FFF2-40B4-BE49-F238E27FC236}">
                <a16:creationId xmlns:a16="http://schemas.microsoft.com/office/drawing/2014/main" id="{5AB404AF-DAB1-A57D-FE5C-CD048FF54F67}"/>
              </a:ext>
            </a:extLst>
          </p:cNvPr>
          <p:cNvSpPr/>
          <p:nvPr/>
        </p:nvSpPr>
        <p:spPr>
          <a:xfrm>
            <a:off x="3726237" y="5276071"/>
            <a:ext cx="894093" cy="29765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r>
              <a:rPr lang="pl-PL" sz="1799" dirty="0">
                <a:solidFill>
                  <a:prstClr val="white"/>
                </a:solidFill>
                <a:latin typeface="Calibri" panose="020F0502020204030204"/>
              </a:rPr>
              <a:t>Human</a:t>
            </a:r>
          </a:p>
        </p:txBody>
      </p:sp>
      <p:sp>
        <p:nvSpPr>
          <p:cNvPr id="7" name="Prostokąt 6">
            <a:extLst>
              <a:ext uri="{FF2B5EF4-FFF2-40B4-BE49-F238E27FC236}">
                <a16:creationId xmlns:a16="http://schemas.microsoft.com/office/drawing/2014/main" id="{219B685B-12D1-7755-21F7-398AD54310DA}"/>
              </a:ext>
            </a:extLst>
          </p:cNvPr>
          <p:cNvSpPr/>
          <p:nvPr/>
        </p:nvSpPr>
        <p:spPr>
          <a:xfrm>
            <a:off x="1097304" y="3607249"/>
            <a:ext cx="894093" cy="29765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r>
              <a:rPr lang="pl-PL" sz="1799" dirty="0">
                <a:solidFill>
                  <a:prstClr val="white"/>
                </a:solidFill>
                <a:latin typeface="Calibri" panose="020F0502020204030204"/>
              </a:rPr>
              <a:t>GPT</a:t>
            </a:r>
          </a:p>
        </p:txBody>
      </p:sp>
      <p:pic>
        <p:nvPicPr>
          <p:cNvPr id="9" name="Obraz 8" descr="Obraz zawierający osoba, Instalacja elektryczna, przewód, Inżynieria elektroniczna&#10;&#10;Opis wygenerowany automatycznie">
            <a:extLst>
              <a:ext uri="{FF2B5EF4-FFF2-40B4-BE49-F238E27FC236}">
                <a16:creationId xmlns:a16="http://schemas.microsoft.com/office/drawing/2014/main" id="{B7FE3587-7F03-D34A-7F94-4A660B967B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8456" y="2731941"/>
            <a:ext cx="5422447" cy="3614964"/>
          </a:xfrm>
          <a:prstGeom prst="rect">
            <a:avLst/>
          </a:prstGeom>
        </p:spPr>
      </p:pic>
      <p:sp>
        <p:nvSpPr>
          <p:cNvPr id="10" name="Prostokąt 9">
            <a:extLst>
              <a:ext uri="{FF2B5EF4-FFF2-40B4-BE49-F238E27FC236}">
                <a16:creationId xmlns:a16="http://schemas.microsoft.com/office/drawing/2014/main" id="{B50075E1-061A-D763-3D35-93CEC44FF5A0}"/>
              </a:ext>
            </a:extLst>
          </p:cNvPr>
          <p:cNvSpPr/>
          <p:nvPr/>
        </p:nvSpPr>
        <p:spPr>
          <a:xfrm>
            <a:off x="1942308" y="2268798"/>
            <a:ext cx="1946875" cy="29765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r>
              <a:rPr lang="pl-PL" sz="1799" dirty="0" err="1">
                <a:solidFill>
                  <a:prstClr val="white"/>
                </a:solidFill>
                <a:latin typeface="Calibri" panose="020F0502020204030204"/>
              </a:rPr>
              <a:t>Official</a:t>
            </a:r>
            <a:r>
              <a:rPr lang="pl-PL" sz="1799" dirty="0">
                <a:solidFill>
                  <a:prstClr val="white"/>
                </a:solidFill>
                <a:latin typeface="Calibri" panose="020F0502020204030204"/>
              </a:rPr>
              <a:t> version</a:t>
            </a:r>
          </a:p>
        </p:txBody>
      </p:sp>
      <p:sp>
        <p:nvSpPr>
          <p:cNvPr id="11" name="Prostokąt 10">
            <a:extLst>
              <a:ext uri="{FF2B5EF4-FFF2-40B4-BE49-F238E27FC236}">
                <a16:creationId xmlns:a16="http://schemas.microsoft.com/office/drawing/2014/main" id="{0661490A-3ED8-B471-5317-8BEC5E342891}"/>
              </a:ext>
            </a:extLst>
          </p:cNvPr>
          <p:cNvSpPr/>
          <p:nvPr/>
        </p:nvSpPr>
        <p:spPr>
          <a:xfrm>
            <a:off x="7063194" y="2268797"/>
            <a:ext cx="2940842" cy="29765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r>
              <a:rPr lang="pl-PL" sz="1799" dirty="0" err="1">
                <a:solidFill>
                  <a:prstClr val="white"/>
                </a:solidFill>
                <a:latin typeface="Calibri" panose="020F0502020204030204"/>
              </a:rPr>
              <a:t>What</a:t>
            </a:r>
            <a:r>
              <a:rPr lang="pl-PL" sz="1799" dirty="0">
                <a:solidFill>
                  <a:prstClr val="white"/>
                </a:solidFill>
                <a:latin typeface="Calibri" panose="020F0502020204030204"/>
              </a:rPr>
              <a:t> (</a:t>
            </a:r>
            <a:r>
              <a:rPr lang="pl-PL" sz="1799" dirty="0" err="1">
                <a:solidFill>
                  <a:prstClr val="white"/>
                </a:solidFill>
                <a:latin typeface="Calibri" panose="020F0502020204030204"/>
              </a:rPr>
              <a:t>probably</a:t>
            </a:r>
            <a:r>
              <a:rPr lang="pl-PL" sz="1799" dirty="0">
                <a:solidFill>
                  <a:prstClr val="white"/>
                </a:solidFill>
                <a:latin typeface="Calibri" panose="020F0502020204030204"/>
              </a:rPr>
              <a:t>) </a:t>
            </a:r>
            <a:r>
              <a:rPr lang="pl-PL" sz="1799" dirty="0" err="1">
                <a:solidFill>
                  <a:prstClr val="white"/>
                </a:solidFill>
                <a:latin typeface="Calibri" panose="020F0502020204030204"/>
              </a:rPr>
              <a:t>happens</a:t>
            </a:r>
            <a:endParaRPr lang="pl-PL" sz="1799" dirty="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13" name="Obraz 12">
            <a:extLst>
              <a:ext uri="{FF2B5EF4-FFF2-40B4-BE49-F238E27FC236}">
                <a16:creationId xmlns:a16="http://schemas.microsoft.com/office/drawing/2014/main" id="{B57A96DC-EB20-A654-A3B6-8FD682E05F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5007" y="31429"/>
            <a:ext cx="3075700" cy="2237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705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52476"/>
            <a:ext cx="12188825" cy="73635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DC6A1910-0656-53D9-F082-B5CEAD1886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387" y="644192"/>
            <a:ext cx="11208005" cy="744642"/>
          </a:xfrm>
        </p:spPr>
        <p:txBody>
          <a:bodyPr vert="horz" lIns="91416" tIns="45708" rIns="91416" bIns="45708" rtlCol="0" anchor="ctr">
            <a:normAutofit/>
          </a:bodyPr>
          <a:lstStyle/>
          <a:p>
            <a:pPr algn="ctr"/>
            <a:r>
              <a:rPr lang="pl-PL" sz="3199" dirty="0" err="1">
                <a:solidFill>
                  <a:schemeClr val="bg1"/>
                </a:solidFill>
              </a:rPr>
              <a:t>Neural</a:t>
            </a:r>
            <a:r>
              <a:rPr lang="pl-PL" sz="3199" dirty="0">
                <a:solidFill>
                  <a:schemeClr val="bg1"/>
                </a:solidFill>
              </a:rPr>
              <a:t> network – </a:t>
            </a:r>
            <a:r>
              <a:rPr lang="pl-PL" sz="3199" dirty="0" err="1">
                <a:solidFill>
                  <a:schemeClr val="bg1"/>
                </a:solidFill>
              </a:rPr>
              <a:t>convolutional</a:t>
            </a:r>
            <a:r>
              <a:rPr lang="pl-PL" sz="3199" dirty="0">
                <a:solidFill>
                  <a:schemeClr val="bg1"/>
                </a:solidFill>
              </a:rPr>
              <a:t> network</a:t>
            </a:r>
            <a:endParaRPr lang="en-US" sz="3199" dirty="0">
              <a:solidFill>
                <a:schemeClr val="bg1"/>
              </a:solidFill>
            </a:endParaRPr>
          </a:p>
        </p:txBody>
      </p:sp>
      <p:pic>
        <p:nvPicPr>
          <p:cNvPr id="5" name="Obraz 4" descr="Obraz zawierający tekst, zrzut ekranu, diagram, Czcionka&#10;&#10;Opis wygenerowany automatycznie">
            <a:extLst>
              <a:ext uri="{FF2B5EF4-FFF2-40B4-BE49-F238E27FC236}">
                <a16:creationId xmlns:a16="http://schemas.microsoft.com/office/drawing/2014/main" id="{9129FE48-C601-DA44-D35E-BA16159857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9282" y="1675684"/>
            <a:ext cx="8830260" cy="4393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323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17">
            <a:extLst>
              <a:ext uri="{FF2B5EF4-FFF2-40B4-BE49-F238E27FC236}">
                <a16:creationId xmlns:a16="http://schemas.microsoft.com/office/drawing/2014/main" id="{0D7B6173-1D58-48E2-83CF-37350F315F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892"/>
            <a:ext cx="12185778" cy="68562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0" name="Rectangle 19">
            <a:extLst>
              <a:ext uri="{FF2B5EF4-FFF2-40B4-BE49-F238E27FC236}">
                <a16:creationId xmlns:a16="http://schemas.microsoft.com/office/drawing/2014/main" id="{2F36CA75-CFBF-4844-B719-8FE9EBADA9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893"/>
            <a:ext cx="12185778" cy="6856214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799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1" name="Rectangle 21">
            <a:extLst>
              <a:ext uri="{FF2B5EF4-FFF2-40B4-BE49-F238E27FC236}">
                <a16:creationId xmlns:a16="http://schemas.microsoft.com/office/drawing/2014/main" id="{3D4A84B9-E564-4DD0-97F8-DBF1C460C2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893"/>
            <a:ext cx="12185778" cy="6856214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32" name="Picture 23">
            <a:extLst>
              <a:ext uri="{FF2B5EF4-FFF2-40B4-BE49-F238E27FC236}">
                <a16:creationId xmlns:a16="http://schemas.microsoft.com/office/drawing/2014/main" id="{4A599609-F5C2-4A0B-A992-913F814A63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893"/>
            <a:ext cx="12178000" cy="6856214"/>
          </a:xfrm>
          <a:prstGeom prst="rect">
            <a:avLst/>
          </a:prstGeom>
        </p:spPr>
      </p:pic>
      <p:sp>
        <p:nvSpPr>
          <p:cNvPr id="33" name="Rectangle 25">
            <a:extLst>
              <a:ext uri="{FF2B5EF4-FFF2-40B4-BE49-F238E27FC236}">
                <a16:creationId xmlns:a16="http://schemas.microsoft.com/office/drawing/2014/main" id="{102382E0-0A09-46AE-B955-B911CAFE7F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893"/>
            <a:ext cx="12185778" cy="6856214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799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DE75D4A-0965-4973-BE75-DECCAC9A96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3" y="893"/>
            <a:ext cx="12185778" cy="68562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126"/>
            <a:endParaRPr lang="en-US" sz="1799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5" name="Symbol zastępczy zawartości 4" descr="Obraz zawierający Ludzka twarz, osoba, ubrania, Biznesmen&#10;&#10;Opis wygenerowany automatycznie">
            <a:extLst>
              <a:ext uri="{FF2B5EF4-FFF2-40B4-BE49-F238E27FC236}">
                <a16:creationId xmlns:a16="http://schemas.microsoft.com/office/drawing/2014/main" id="{1D2C9F0D-07F4-AC53-ED9A-CD36F6F7DF9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45"/>
          <a:stretch/>
        </p:blipFill>
        <p:spPr>
          <a:xfrm>
            <a:off x="6092944" y="904"/>
            <a:ext cx="6091991" cy="3430225"/>
          </a:xfrm>
          <a:prstGeom prst="rect">
            <a:avLst/>
          </a:prstGeom>
        </p:spPr>
      </p:pic>
      <p:pic>
        <p:nvPicPr>
          <p:cNvPr id="9" name="Obraz 8" descr="Obraz zawierający książka, pismo odręczne&#10;&#10;Opis wygenerowany automatycznie">
            <a:extLst>
              <a:ext uri="{FF2B5EF4-FFF2-40B4-BE49-F238E27FC236}">
                <a16:creationId xmlns:a16="http://schemas.microsoft.com/office/drawing/2014/main" id="{031150DA-9359-C9F7-7B92-1993266FB3D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36" b="10273"/>
          <a:stretch/>
        </p:blipFill>
        <p:spPr>
          <a:xfrm>
            <a:off x="4761" y="904"/>
            <a:ext cx="6091991" cy="3430225"/>
          </a:xfrm>
          <a:prstGeom prst="rect">
            <a:avLst/>
          </a:prstGeom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D22DFE97-71E7-AEEF-FA1D-76A88CB3E8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1654" y="553557"/>
            <a:ext cx="9799301" cy="2789604"/>
          </a:xfrm>
        </p:spPr>
        <p:txBody>
          <a:bodyPr anchor="b">
            <a:normAutofit/>
          </a:bodyPr>
          <a:lstStyle/>
          <a:p>
            <a:pPr algn="ctr"/>
            <a:r>
              <a:rPr lang="pl-PL" sz="4799" dirty="0" err="1">
                <a:solidFill>
                  <a:srgbClr val="FFFFFF"/>
                </a:solidFill>
              </a:rPr>
              <a:t>Overwiev</a:t>
            </a:r>
            <a:r>
              <a:rPr lang="pl-PL" sz="4799" dirty="0">
                <a:solidFill>
                  <a:srgbClr val="FFFFFF"/>
                </a:solidFill>
              </a:rPr>
              <a:t> of </a:t>
            </a:r>
            <a:r>
              <a:rPr lang="pl-PL" sz="4799" dirty="0" err="1">
                <a:solidFill>
                  <a:srgbClr val="FFFFFF"/>
                </a:solidFill>
              </a:rPr>
              <a:t>current</a:t>
            </a:r>
            <a:r>
              <a:rPr lang="pl-PL" sz="4799" dirty="0">
                <a:solidFill>
                  <a:srgbClr val="FFFFFF"/>
                </a:solidFill>
              </a:rPr>
              <a:t> </a:t>
            </a:r>
            <a:r>
              <a:rPr lang="pl-PL" sz="4799" dirty="0" err="1">
                <a:solidFill>
                  <a:srgbClr val="FFFFFF"/>
                </a:solidFill>
              </a:rPr>
              <a:t>trends</a:t>
            </a:r>
            <a:endParaRPr lang="pl-PL" sz="4799" dirty="0">
              <a:solidFill>
                <a:srgbClr val="FFFFFF"/>
              </a:solidFill>
            </a:endParaRPr>
          </a:p>
        </p:txBody>
      </p:sp>
      <p:pic>
        <p:nvPicPr>
          <p:cNvPr id="7" name="Obraz 6" descr="Obraz zawierający design&#10;&#10;Opis wygenerowany automatycznie przy średnim poziomie pewności">
            <a:extLst>
              <a:ext uri="{FF2B5EF4-FFF2-40B4-BE49-F238E27FC236}">
                <a16:creationId xmlns:a16="http://schemas.microsoft.com/office/drawing/2014/main" id="{8095408B-B5CB-47FC-6E35-BD27E42D0FA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54"/>
          <a:stretch/>
        </p:blipFill>
        <p:spPr>
          <a:xfrm>
            <a:off x="6095692" y="3426871"/>
            <a:ext cx="6091991" cy="3430235"/>
          </a:xfrm>
          <a:prstGeom prst="rect">
            <a:avLst/>
          </a:prstGeom>
        </p:spPr>
      </p:pic>
      <p:pic>
        <p:nvPicPr>
          <p:cNvPr id="11" name="Obraz 10" descr="Obraz zawierający Grafika, Czcionka, logo, projekt graficzny&#10;&#10;Opis wygenerowany automatycznie">
            <a:extLst>
              <a:ext uri="{FF2B5EF4-FFF2-40B4-BE49-F238E27FC236}">
                <a16:creationId xmlns:a16="http://schemas.microsoft.com/office/drawing/2014/main" id="{C2626009-80CF-6D7C-28B3-6CD22AB0DB4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292" r="-1" b="21438"/>
          <a:stretch/>
        </p:blipFill>
        <p:spPr>
          <a:xfrm>
            <a:off x="7509" y="3426871"/>
            <a:ext cx="6091991" cy="3430235"/>
          </a:xfrm>
          <a:prstGeom prst="rect">
            <a:avLst/>
          </a:prstGeom>
        </p:spPr>
      </p:pic>
      <p:sp>
        <p:nvSpPr>
          <p:cNvPr id="34" name="Content Placeholder 14">
            <a:extLst>
              <a:ext uri="{FF2B5EF4-FFF2-40B4-BE49-F238E27FC236}">
                <a16:creationId xmlns:a16="http://schemas.microsoft.com/office/drawing/2014/main" id="{2D75EEE0-0569-6AF3-CE52-886240E1B2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1655" y="3510455"/>
            <a:ext cx="9799301" cy="2613550"/>
          </a:xfrm>
        </p:spPr>
        <p:txBody>
          <a:bodyPr anchor="t">
            <a:normAutofit/>
          </a:bodyPr>
          <a:lstStyle/>
          <a:p>
            <a:pPr algn="ctr"/>
            <a:endParaRPr lang="en-US" sz="1799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1439395"/>
      </p:ext>
    </p:extLst>
  </p:cSld>
  <p:clrMapOvr>
    <a:masterClrMapping/>
  </p:clrMapOvr>
</p:sld>
</file>

<file path=ppt/theme/theme1.xml><?xml version="1.0" encoding="utf-8"?>
<a:theme xmlns:a="http://schemas.openxmlformats.org/drawingml/2006/main" name="Marketing (16:9)">
  <a:themeElements>
    <a:clrScheme name="Marketing_16x9">
      <a:dk1>
        <a:srgbClr val="404040"/>
      </a:dk1>
      <a:lt1>
        <a:sysClr val="window" lastClr="FFFFFF"/>
      </a:lt1>
      <a:dk2>
        <a:srgbClr val="000000"/>
      </a:dk2>
      <a:lt2>
        <a:srgbClr val="A1C1DE"/>
      </a:lt2>
      <a:accent1>
        <a:srgbClr val="39527B"/>
      </a:accent1>
      <a:accent2>
        <a:srgbClr val="528DC2"/>
      </a:accent2>
      <a:accent3>
        <a:srgbClr val="7EA939"/>
      </a:accent3>
      <a:accent4>
        <a:srgbClr val="30AEAB"/>
      </a:accent4>
      <a:accent5>
        <a:srgbClr val="31A962"/>
      </a:accent5>
      <a:accent6>
        <a:srgbClr val="78648E"/>
      </a:accent6>
      <a:hlink>
        <a:srgbClr val="7EA939"/>
      </a:hlink>
      <a:folHlink>
        <a:srgbClr val="7F7F7F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flip="none" rotWithShape="1">
          <a:gsLst>
            <a:gs pos="0">
              <a:schemeClr val="phClr">
                <a:lumMod val="20000"/>
                <a:lumOff val="80000"/>
              </a:schemeClr>
            </a:gs>
            <a:gs pos="58000">
              <a:schemeClr val="phClr">
                <a:lumMod val="40000"/>
                <a:lumOff val="60000"/>
              </a:schemeClr>
            </a:gs>
            <a:gs pos="100000">
              <a:schemeClr val="phClr"/>
            </a:gs>
          </a:gsLst>
          <a:lin ang="14400000" scaled="0"/>
          <a:tileRect/>
        </a:gradFill>
        <a:gradFill flip="none" rotWithShape="1">
          <a:gsLst>
            <a:gs pos="0">
              <a:schemeClr val="phClr">
                <a:lumMod val="20000"/>
                <a:lumOff val="80000"/>
              </a:schemeClr>
            </a:gs>
            <a:gs pos="58000">
              <a:schemeClr val="phClr">
                <a:lumMod val="40000"/>
                <a:lumOff val="60000"/>
              </a:schemeClr>
            </a:gs>
            <a:gs pos="100000">
              <a:schemeClr val="phClr"/>
            </a:gs>
          </a:gsLst>
          <a:lin ang="17400000" scaled="0"/>
          <a:tileRect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13666150_TF02801084.potx" id="{35614013-17F3-4202-8503-DA2833A6440F}" vid="{6DEDBFA0-50A8-4CED-AEBF-ED525B81C982}"/>
    </a:ext>
  </a:extLst>
</a:theme>
</file>

<file path=ppt/theme/theme2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Motyw pakietu Office">
  <a:themeElements>
    <a:clrScheme name="Marketing_16x9">
      <a:dk1>
        <a:srgbClr val="404040"/>
      </a:dk1>
      <a:lt1>
        <a:sysClr val="window" lastClr="FFFFFF"/>
      </a:lt1>
      <a:dk2>
        <a:srgbClr val="000000"/>
      </a:dk2>
      <a:lt2>
        <a:srgbClr val="A1C1DE"/>
      </a:lt2>
      <a:accent1>
        <a:srgbClr val="39527B"/>
      </a:accent1>
      <a:accent2>
        <a:srgbClr val="528DC2"/>
      </a:accent2>
      <a:accent3>
        <a:srgbClr val="7EA939"/>
      </a:accent3>
      <a:accent4>
        <a:srgbClr val="30AEAB"/>
      </a:accent4>
      <a:accent5>
        <a:srgbClr val="31A962"/>
      </a:accent5>
      <a:accent6>
        <a:srgbClr val="78648E"/>
      </a:accent6>
      <a:hlink>
        <a:srgbClr val="7EA939"/>
      </a:hlink>
      <a:folHlink>
        <a:srgbClr val="7F7F7F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flip="none" rotWithShape="1">
          <a:gsLst>
            <a:gs pos="0">
              <a:schemeClr val="phClr">
                <a:lumMod val="20000"/>
                <a:lumOff val="80000"/>
              </a:schemeClr>
            </a:gs>
            <a:gs pos="58000">
              <a:schemeClr val="phClr">
                <a:lumMod val="40000"/>
                <a:lumOff val="60000"/>
              </a:schemeClr>
            </a:gs>
            <a:gs pos="100000">
              <a:schemeClr val="phClr"/>
            </a:gs>
          </a:gsLst>
          <a:lin ang="14400000" scaled="0"/>
          <a:tileRect/>
        </a:gradFill>
        <a:gradFill flip="none" rotWithShape="1">
          <a:gsLst>
            <a:gs pos="0">
              <a:schemeClr val="phClr">
                <a:lumMod val="20000"/>
                <a:lumOff val="80000"/>
              </a:schemeClr>
            </a:gs>
            <a:gs pos="58000">
              <a:schemeClr val="phClr">
                <a:lumMod val="40000"/>
                <a:lumOff val="60000"/>
              </a:schemeClr>
            </a:gs>
            <a:gs pos="100000">
              <a:schemeClr val="phClr"/>
            </a:gs>
          </a:gsLst>
          <a:lin ang="17400000" scaled="0"/>
          <a:tileRect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Motyw pakietu Office">
  <a:themeElements>
    <a:clrScheme name="Marketing_16x9">
      <a:dk1>
        <a:srgbClr val="404040"/>
      </a:dk1>
      <a:lt1>
        <a:sysClr val="window" lastClr="FFFFFF"/>
      </a:lt1>
      <a:dk2>
        <a:srgbClr val="000000"/>
      </a:dk2>
      <a:lt2>
        <a:srgbClr val="A1C1DE"/>
      </a:lt2>
      <a:accent1>
        <a:srgbClr val="39527B"/>
      </a:accent1>
      <a:accent2>
        <a:srgbClr val="528DC2"/>
      </a:accent2>
      <a:accent3>
        <a:srgbClr val="7EA939"/>
      </a:accent3>
      <a:accent4>
        <a:srgbClr val="30AEAB"/>
      </a:accent4>
      <a:accent5>
        <a:srgbClr val="31A962"/>
      </a:accent5>
      <a:accent6>
        <a:srgbClr val="78648E"/>
      </a:accent6>
      <a:hlink>
        <a:srgbClr val="7EA939"/>
      </a:hlink>
      <a:folHlink>
        <a:srgbClr val="7F7F7F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flip="none" rotWithShape="1">
          <a:gsLst>
            <a:gs pos="0">
              <a:schemeClr val="phClr">
                <a:lumMod val="20000"/>
                <a:lumOff val="80000"/>
              </a:schemeClr>
            </a:gs>
            <a:gs pos="58000">
              <a:schemeClr val="phClr">
                <a:lumMod val="40000"/>
                <a:lumOff val="60000"/>
              </a:schemeClr>
            </a:gs>
            <a:gs pos="100000">
              <a:schemeClr val="phClr"/>
            </a:gs>
          </a:gsLst>
          <a:lin ang="14400000" scaled="0"/>
          <a:tileRect/>
        </a:gradFill>
        <a:gradFill flip="none" rotWithShape="1">
          <a:gsLst>
            <a:gs pos="0">
              <a:schemeClr val="phClr">
                <a:lumMod val="20000"/>
                <a:lumOff val="80000"/>
              </a:schemeClr>
            </a:gs>
            <a:gs pos="58000">
              <a:schemeClr val="phClr">
                <a:lumMod val="40000"/>
                <a:lumOff val="60000"/>
              </a:schemeClr>
            </a:gs>
            <a:gs pos="100000">
              <a:schemeClr val="phClr"/>
            </a:gs>
          </a:gsLst>
          <a:lin ang="17400000" scaled="0"/>
          <a:tileRect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VSO_x0020_item_x0020_id xmlns="40262f94-9f35-4ac3-9a90-690165a166b7" xsi:nil="true"/>
    <Assetid_x0020_ xmlns="40262f94-9f35-4ac3-9a90-690165a166b7" xsi:nil="true"/>
    <Item_x0020_Details xmlns="40262f94-9f35-4ac3-9a90-690165a166b7" xsi:nil="true"/>
    <Template_x0020_details xmlns="40262f94-9f35-4ac3-9a90-690165a166b7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A3F7D94069FF64A86F7DFF56D60E3BE" ma:contentTypeVersion="6" ma:contentTypeDescription="Create a new document." ma:contentTypeScope="" ma:versionID="c32302c77d4085ecf495bdddb7f5e889">
  <xsd:schema xmlns:xsd="http://www.w3.org/2001/XMLSchema" xmlns:xs="http://www.w3.org/2001/XMLSchema" xmlns:p="http://schemas.microsoft.com/office/2006/metadata/properties" xmlns:ns2="a4f35948-e619-41b3-aa29-22878b09cfd2" xmlns:ns3="40262f94-9f35-4ac3-9a90-690165a166b7" targetNamespace="http://schemas.microsoft.com/office/2006/metadata/properties" ma:root="true" ma:fieldsID="4ab5ae46be95f9d0be6107e8200be7a2" ns2:_="" ns3:_="">
    <xsd:import namespace="a4f35948-e619-41b3-aa29-22878b09cfd2"/>
    <xsd:import namespace="40262f94-9f35-4ac3-9a90-690165a166b7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VSO_x0020_item_x0020_id" minOccurs="0"/>
                <xsd:element ref="ns3:Item_x0020_Details" minOccurs="0"/>
                <xsd:element ref="ns3:Template_x0020_details" minOccurs="0"/>
                <xsd:element ref="ns3:Assetid_x0020_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4f35948-e619-41b3-aa29-22878b09cfd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0262f94-9f35-4ac3-9a90-690165a166b7" elementFormDefault="qualified">
    <xsd:import namespace="http://schemas.microsoft.com/office/2006/documentManagement/types"/>
    <xsd:import namespace="http://schemas.microsoft.com/office/infopath/2007/PartnerControls"/>
    <xsd:element name="VSO_x0020_item_x0020_id" ma:index="10" nillable="true" ma:displayName="VSO item id" ma:description="Please add the bug number to refer to VSO items." ma:internalName="VSO_x0020_item_x0020_id">
      <xsd:simpleType>
        <xsd:restriction base="dms:Text">
          <xsd:maxLength value="255"/>
        </xsd:restriction>
      </xsd:simpleType>
    </xsd:element>
    <xsd:element name="Item_x0020_Details" ma:index="11" nillable="true" ma:displayName="Item Details" ma:internalName="Item_x0020_Details">
      <xsd:simpleType>
        <xsd:restriction base="dms:Note">
          <xsd:maxLength value="255"/>
        </xsd:restriction>
      </xsd:simpleType>
    </xsd:element>
    <xsd:element name="Template_x0020_details" ma:index="12" nillable="true" ma:displayName="Template details" ma:internalName="Template_x0020_details">
      <xsd:simpleType>
        <xsd:restriction base="dms:Text"/>
      </xsd:simpleType>
    </xsd:element>
    <xsd:element name="Assetid_x0020_" ma:index="13" nillable="true" ma:displayName="Assetid " ma:internalName="Assetid_x0020_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0AACE6D-8EB6-447A-8DFD-C2C0C52916AC}">
  <ds:schemaRefs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40262f94-9f35-4ac3-9a90-690165a166b7"/>
    <ds:schemaRef ds:uri="a4f35948-e619-41b3-aa29-22878b09cfd2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5CCB2C71-1ED8-4540-B003-293B5E75C71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4f35948-e619-41b3-aa29-22878b09cfd2"/>
    <ds:schemaRef ds:uri="40262f94-9f35-4ac3-9a90-690165a166b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F9B8BCC-BF24-4800-92E1-9F891BBB27E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Biznesowa prezentacja marketingowa ze szklanym sześcianem (panoramiczna)</Template>
  <TotalTime>653</TotalTime>
  <Words>1762</Words>
  <Application>Microsoft Office PowerPoint</Application>
  <PresentationFormat>Niestandardowy</PresentationFormat>
  <Paragraphs>204</Paragraphs>
  <Slides>49</Slides>
  <Notes>21</Notes>
  <HiddenSlides>0</HiddenSlides>
  <MMClips>0</MMClips>
  <ScaleCrop>false</ScaleCrop>
  <HeadingPairs>
    <vt:vector size="6" baseType="variant">
      <vt:variant>
        <vt:lpstr>Używane czcionki</vt:lpstr>
      </vt:variant>
      <vt:variant>
        <vt:i4>9</vt:i4>
      </vt:variant>
      <vt:variant>
        <vt:lpstr>Motyw</vt:lpstr>
      </vt:variant>
      <vt:variant>
        <vt:i4>2</vt:i4>
      </vt:variant>
      <vt:variant>
        <vt:lpstr>Tytuły slajdów</vt:lpstr>
      </vt:variant>
      <vt:variant>
        <vt:i4>49</vt:i4>
      </vt:variant>
    </vt:vector>
  </HeadingPairs>
  <TitlesOfParts>
    <vt:vector size="60" baseType="lpstr">
      <vt:lpstr>Arial</vt:lpstr>
      <vt:lpstr>Arial</vt:lpstr>
      <vt:lpstr>Calibri</vt:lpstr>
      <vt:lpstr>Calibri Light</vt:lpstr>
      <vt:lpstr>Corbel</vt:lpstr>
      <vt:lpstr>Google Sans</vt:lpstr>
      <vt:lpstr>Open Sans</vt:lpstr>
      <vt:lpstr>suisseintl</vt:lpstr>
      <vt:lpstr>Wingdings</vt:lpstr>
      <vt:lpstr>Marketing (16:9)</vt:lpstr>
      <vt:lpstr>Motyw pakietu Office</vt:lpstr>
      <vt:lpstr>Content Creation Strategies using Chat GPT Online Version and API</vt:lpstr>
      <vt:lpstr>Prezentacja programu PowerPoint</vt:lpstr>
      <vt:lpstr>Neural network – the perceptron</vt:lpstr>
      <vt:lpstr>Neural network - GPT</vt:lpstr>
      <vt:lpstr>Neural network - GPT</vt:lpstr>
      <vt:lpstr>Neural network – GPT (ver 2.0)</vt:lpstr>
      <vt:lpstr>Final touch</vt:lpstr>
      <vt:lpstr>Neural network – convolutional network</vt:lpstr>
      <vt:lpstr>Overwiev of current trends</vt:lpstr>
      <vt:lpstr>Monopoly?</vt:lpstr>
      <vt:lpstr>Duopoly?</vt:lpstr>
      <vt:lpstr>Specialised models</vt:lpstr>
      <vt:lpstr>App market?</vt:lpstr>
      <vt:lpstr>Chaos</vt:lpstr>
      <vt:lpstr>Biggest looser? (but not why you would think)</vt:lpstr>
      <vt:lpstr>The threats to AI market as we know it</vt:lpstr>
      <vt:lpstr>Risk 1: Model Collapse</vt:lpstr>
      <vt:lpstr>Risk 2: Pesky lawyers and demanding artists</vt:lpstr>
      <vt:lpstr>Report from the trenches</vt:lpstr>
      <vt:lpstr>Current lawsuits</vt:lpstr>
      <vt:lpstr>Current lawsuits</vt:lpstr>
      <vt:lpstr>Current lawsuits</vt:lpstr>
      <vt:lpstr>Risk 3: Pulling the plug</vt:lpstr>
      <vt:lpstr>AI and Windows</vt:lpstr>
      <vt:lpstr>How AI is changing working with Windows?</vt:lpstr>
      <vt:lpstr>New AI integrated/orientated Windows requirements - rumors </vt:lpstr>
      <vt:lpstr>ChatGPT free and Plus</vt:lpstr>
      <vt:lpstr>ChatGPT – free vs. subscribed (paid)</vt:lpstr>
      <vt:lpstr>ChatGPT Free vs. subscribed – lazy algorithm?</vt:lpstr>
      <vt:lpstr>ChatGPT subscribed – dedicated GPTs</vt:lpstr>
      <vt:lpstr>ChatGPT subscribed – dedicated GPTs</vt:lpstr>
      <vt:lpstr>ChatGPT subscribed – you can work with external files</vt:lpstr>
      <vt:lpstr>ChatGPT – free vs. subscribed</vt:lpstr>
      <vt:lpstr>More than plain text responses - generated graphics – funny examples (literal meaning)</vt:lpstr>
      <vt:lpstr>ChatGPT/OpenAI API approach</vt:lpstr>
      <vt:lpstr>What is API?</vt:lpstr>
      <vt:lpstr>ChatGPT – API approach vs. Web approach</vt:lpstr>
      <vt:lpstr>API approach example - AI Assist for qualitative data analysis</vt:lpstr>
      <vt:lpstr>API approach example - AI Assist for qualitative data analysis</vt:lpstr>
      <vt:lpstr>ChatGPT – API approach vs. Web approach</vt:lpstr>
      <vt:lpstr>ChatGPT – API approach vs. Web approach</vt:lpstr>
      <vt:lpstr>ChatGPT – API approach vs. Web approach</vt:lpstr>
      <vt:lpstr>ChatGPT – OpenAI API how to start</vt:lpstr>
      <vt:lpstr>Doesn’t matter API or Web approach - the common feature is always the prompt</vt:lpstr>
      <vt:lpstr>Doesn’t matter API or Web approach - the common feature is always the prompt</vt:lpstr>
      <vt:lpstr>Some exercises and samples – Web version</vt:lpstr>
      <vt:lpstr>Let’s open the link above and click on chat-excersises.txt</vt:lpstr>
      <vt:lpstr>Some exercises and samples – API version</vt:lpstr>
      <vt:lpstr>Let’s open the link above and click on chat-api.txt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Content Creation Strategies using Chat GPT Online Version and API</dc:title>
  <dc:creator>Adam Balcerzak</dc:creator>
  <cp:lastModifiedBy>Adam Balcerzak</cp:lastModifiedBy>
  <cp:revision>45</cp:revision>
  <dcterms:created xsi:type="dcterms:W3CDTF">2024-03-11T20:03:42Z</dcterms:created>
  <dcterms:modified xsi:type="dcterms:W3CDTF">2024-03-13T08:14:57Z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0x010100AA3F7D94069FF64A86F7DFF56D60E3BE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